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42" r:id="rId2"/>
    <p:sldMasterId id="2147483754" r:id="rId3"/>
  </p:sldMasterIdLst>
  <p:notesMasterIdLst>
    <p:notesMasterId r:id="rId30"/>
  </p:notesMasterIdLst>
  <p:sldIdLst>
    <p:sldId id="2076138495" r:id="rId4"/>
    <p:sldId id="2076138535" r:id="rId5"/>
    <p:sldId id="2076138542" r:id="rId6"/>
    <p:sldId id="2076138543" r:id="rId7"/>
    <p:sldId id="1410" r:id="rId8"/>
    <p:sldId id="260" r:id="rId9"/>
    <p:sldId id="2076138544" r:id="rId10"/>
    <p:sldId id="2076138545" r:id="rId11"/>
    <p:sldId id="2076138564" r:id="rId12"/>
    <p:sldId id="2076138547" r:id="rId13"/>
    <p:sldId id="2076138546" r:id="rId14"/>
    <p:sldId id="2076138566" r:id="rId15"/>
    <p:sldId id="2076138567" r:id="rId16"/>
    <p:sldId id="2076138568" r:id="rId17"/>
    <p:sldId id="2076138569" r:id="rId18"/>
    <p:sldId id="2076138565" r:id="rId19"/>
    <p:sldId id="2076138548" r:id="rId20"/>
    <p:sldId id="2076138551" r:id="rId21"/>
    <p:sldId id="2076138555" r:id="rId22"/>
    <p:sldId id="2076138563" r:id="rId23"/>
    <p:sldId id="2076138556" r:id="rId24"/>
    <p:sldId id="2076138554" r:id="rId25"/>
    <p:sldId id="2076138558" r:id="rId26"/>
    <p:sldId id="2076138553" r:id="rId27"/>
    <p:sldId id="2076138562" r:id="rId28"/>
    <p:sldId id="207613855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C3E33"/>
    <a:srgbClr val="00A4EF"/>
    <a:srgbClr val="CE2F26"/>
    <a:srgbClr val="E8E8AF"/>
    <a:srgbClr val="F25022"/>
    <a:srgbClr val="7FBA01"/>
    <a:srgbClr val="F78D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61" autoAdjust="0"/>
    <p:restoredTop sz="76216" autoAdjust="0"/>
  </p:normalViewPr>
  <p:slideViewPr>
    <p:cSldViewPr snapToGrid="0">
      <p:cViewPr varScale="1">
        <p:scale>
          <a:sx n="52" d="100"/>
          <a:sy n="52" d="100"/>
        </p:scale>
        <p:origin x="208" y="12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C21F3-A984-2A47-BF96-468373C2491A}" type="datetimeFigureOut">
              <a:rPr lang="en-US" smtClean="0"/>
              <a:t>10/30/24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2C066-D1F9-B249-A49D-25B099B1E4AF}" type="slidenum">
              <a:rPr lang="en-US" smtClean="0"/>
              <a:t>‹#›</a:t>
            </a:fld>
            <a:endParaRPr lang="en-US"/>
          </a:p>
        </p:txBody>
      </p:sp>
    </p:spTree>
    <p:extLst>
      <p:ext uri="{BB962C8B-B14F-4D97-AF65-F5344CB8AC3E}">
        <p14:creationId xmlns:p14="http://schemas.microsoft.com/office/powerpoint/2010/main" val="57518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will be talking about our work on improving DNN inference throughput using practical, per-input compute adaptation. This is a joint work with our collaborators at Princeton and Stanford.</a:t>
            </a:r>
          </a:p>
        </p:txBody>
      </p:sp>
      <p:sp>
        <p:nvSpPr>
          <p:cNvPr id="4" name="Slide Number Placeholder 3"/>
          <p:cNvSpPr>
            <a:spLocks noGrp="1"/>
          </p:cNvSpPr>
          <p:nvPr>
            <p:ph type="sldNum" sz="quarter" idx="5"/>
          </p:nvPr>
        </p:nvSpPr>
        <p:spPr/>
        <p:txBody>
          <a:bodyPr/>
          <a:lstStyle/>
          <a:p>
            <a:fld id="{CF82C066-D1F9-B249-A49D-25B099B1E4AF}" type="slidenum">
              <a:rPr lang="en-US" smtClean="0"/>
              <a:t>1</a:t>
            </a:fld>
            <a:endParaRPr lang="en-US"/>
          </a:p>
        </p:txBody>
      </p:sp>
    </p:spTree>
    <p:extLst>
      <p:ext uri="{BB962C8B-B14F-4D97-AF65-F5344CB8AC3E}">
        <p14:creationId xmlns:p14="http://schemas.microsoft.com/office/powerpoint/2010/main" val="2458789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05455-60D4-FDA4-948D-3FEBF96A872E}"/>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73699923-9330-4F9A-758D-BC3E3F9C2D4A}"/>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709B49EF-1823-3DAE-0B7B-6D2D1F982395}"/>
              </a:ext>
            </a:extLst>
          </p:cNvPr>
          <p:cNvSpPr>
            <a:spLocks noGrp="1"/>
          </p:cNvSpPr>
          <p:nvPr>
            <p:ph type="body" sz="quarter" idx="1"/>
          </p:nvPr>
        </p:nvSpPr>
        <p:spPr>
          <a:prstGeom prst="rect">
            <a:avLst/>
          </a:prstGeom>
        </p:spPr>
        <p:txBody>
          <a:bodyPr/>
          <a:lstStyle/>
          <a:p>
            <a:pPr marL="279400" indent="-279400">
              <a:buSzPct val="123000"/>
              <a:buChar char="-"/>
            </a:pPr>
            <a:r>
              <a:rPr lang="en-US" dirty="0"/>
              <a:t>The key idea is E3 is quite simple: it tries to maintain a constant batch size *throughout* the execution of the EE model. It uses two key mechanisms to realize this in practice. The first is to identify contiguous blocks of layers in the model that are expected to yield roughly constant sized outputs, and second is to execute and compose these contiguous blocks to maintain the batch size to be roughly constant during the model’s execution. I will explain the core of E3’s techniques in further details in the rest of the talk.</a:t>
            </a:r>
            <a:endParaRPr dirty="0"/>
          </a:p>
        </p:txBody>
      </p:sp>
    </p:spTree>
    <p:extLst>
      <p:ext uri="{BB962C8B-B14F-4D97-AF65-F5344CB8AC3E}">
        <p14:creationId xmlns:p14="http://schemas.microsoft.com/office/powerpoint/2010/main" val="736445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A54AA-EFE1-22F5-B72A-BC8231A9ED7A}"/>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8371993D-FCC3-7C60-F75E-3C3EA9D2941F}"/>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B83F3ECD-C133-4615-8051-0CAC1580F079}"/>
              </a:ext>
            </a:extLst>
          </p:cNvPr>
          <p:cNvSpPr>
            <a:spLocks noGrp="1"/>
          </p:cNvSpPr>
          <p:nvPr>
            <p:ph type="body" sz="quarter" idx="1"/>
          </p:nvPr>
        </p:nvSpPr>
        <p:spPr>
          <a:prstGeom prst="rect">
            <a:avLst/>
          </a:prstGeom>
        </p:spPr>
        <p:txBody>
          <a:bodyPr/>
          <a:lstStyle/>
          <a:p>
            <a:pPr marL="279400" indent="-279400">
              <a:buSzPct val="123000"/>
              <a:buChar char="-"/>
            </a:pPr>
            <a:r>
              <a:rPr lang="en-US" dirty="0"/>
              <a:t>E3 starts by observing the EE model to build an “exiting profile”, or the behavior of how the ramps are allowing inputs to exit the model. To illustrate, consider a 6-layer model example augmented with exits after every layer. Given an input batch of certain size (16 in this case), during the execution, ramps will allow inputs to exit based on the predetermined thresholds. For instance, here we see a few inputs exiting at the first few layers, and the number increasing as the computation progresses through the model. E3 keeps track of input sizes and output sizes at each ramp, which it uses</a:t>
            </a:r>
            <a:endParaRPr dirty="0"/>
          </a:p>
        </p:txBody>
      </p:sp>
    </p:spTree>
    <p:extLst>
      <p:ext uri="{BB962C8B-B14F-4D97-AF65-F5344CB8AC3E}">
        <p14:creationId xmlns:p14="http://schemas.microsoft.com/office/powerpoint/2010/main" val="18651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72CF6-E2F0-6F8E-4E1C-BD4B97B4271F}"/>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62AEA345-DA84-3D6C-29C7-133F31FC2152}"/>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D0BA22F1-906A-5C09-62F7-72F6C51A699A}"/>
              </a:ext>
            </a:extLst>
          </p:cNvPr>
          <p:cNvSpPr>
            <a:spLocks noGrp="1"/>
          </p:cNvSpPr>
          <p:nvPr>
            <p:ph type="body" sz="quarter" idx="1"/>
          </p:nvPr>
        </p:nvSpPr>
        <p:spPr>
          <a:prstGeom prst="rect">
            <a:avLst/>
          </a:prstGeom>
        </p:spPr>
        <p:txBody>
          <a:bodyPr/>
          <a:lstStyle/>
          <a:p>
            <a:pPr marL="279400" indent="-279400">
              <a:buSzPct val="123000"/>
              <a:buChar char="-"/>
            </a:pPr>
            <a:r>
              <a:rPr lang="en-US" dirty="0"/>
              <a:t>To build an exit-profile forecaster. The idea is to continue observing this exit profile over sliding windows, and use a simple time-series technique, ARIMA in our case, to build a forecast for how an input batch would shrink over the ramps in the model in the near future. The job of the forecaster is to predict the size of outputs, in relative terms, compared to the inputs. We note that E3 doesn’t depend on high accuracy of this forecast, rather, it just uses it for planning purposes as I’ll describe. The forecaster continuously runs in E3, and in our current implementation we use forecast windows of size 2 minutes, but in practice we have observed that changes to batch profiles do not happen in such short intervals, rather only in the order of hours.</a:t>
            </a:r>
            <a:endParaRPr dirty="0"/>
          </a:p>
        </p:txBody>
      </p:sp>
    </p:spTree>
    <p:extLst>
      <p:ext uri="{BB962C8B-B14F-4D97-AF65-F5344CB8AC3E}">
        <p14:creationId xmlns:p14="http://schemas.microsoft.com/office/powerpoint/2010/main" val="1416902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BF1D-BD97-4C16-81E7-5703E151C78E}"/>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B1C63DDC-6836-1A8B-BEB4-B206DD36E06F}"/>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A4F88516-6D7F-21B8-B55C-79637489A623}"/>
              </a:ext>
            </a:extLst>
          </p:cNvPr>
          <p:cNvSpPr>
            <a:spLocks noGrp="1"/>
          </p:cNvSpPr>
          <p:nvPr>
            <p:ph type="body" sz="quarter" idx="1"/>
          </p:nvPr>
        </p:nvSpPr>
        <p:spPr>
          <a:prstGeom prst="rect">
            <a:avLst/>
          </a:prstGeom>
        </p:spPr>
        <p:txBody>
          <a:bodyPr/>
          <a:lstStyle/>
          <a:p>
            <a:pPr marL="279400" indent="-279400">
              <a:buSzPct val="123000"/>
              <a:buChar char="-"/>
            </a:pPr>
            <a:r>
              <a:rPr lang="en-US" dirty="0"/>
              <a:t>E3 uses the batch profile output from the forecast as a guide to inform its decision to split the EE model. Bringing back our example of the 6-layer model, looking at the exit patterns here, we notice that there’s a 50% reduction in the input batch by the time the model completes executing the third layer. When this is indicated by the forecast, E3 can utilize this information to split the model at layer 3, resulting in two splits, the first consisting of the first 3 layers in the model, and the second consisting of the remaining 3.</a:t>
            </a:r>
            <a:endParaRPr dirty="0"/>
          </a:p>
        </p:txBody>
      </p:sp>
    </p:spTree>
    <p:extLst>
      <p:ext uri="{BB962C8B-B14F-4D97-AF65-F5344CB8AC3E}">
        <p14:creationId xmlns:p14="http://schemas.microsoft.com/office/powerpoint/2010/main" val="917632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BDE6-8893-3D19-58A6-5B667EE2F23A}"/>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B8FB9233-4807-E519-3F46-EB58BAACB3F8}"/>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15247CBB-B02A-D362-6E02-1FE8598135BB}"/>
              </a:ext>
            </a:extLst>
          </p:cNvPr>
          <p:cNvSpPr>
            <a:spLocks noGrp="1"/>
          </p:cNvSpPr>
          <p:nvPr>
            <p:ph type="body" sz="quarter" idx="1"/>
          </p:nvPr>
        </p:nvSpPr>
        <p:spPr>
          <a:prstGeom prst="rect">
            <a:avLst/>
          </a:prstGeom>
        </p:spPr>
        <p:txBody>
          <a:bodyPr/>
          <a:lstStyle/>
          <a:p>
            <a:pPr marL="279400" indent="-279400">
              <a:buSzPct val="123000"/>
              <a:buChar char="-"/>
            </a:pPr>
            <a:r>
              <a:rPr lang="en-US" dirty="0"/>
              <a:t>Once the splits are identified, E3 then leverages model parallelism to execute them independently, potentially on different GPUs. Notice that  each of the splits represent contiguous layers that take in a fixed sized input batches and produce roughly fixed size output batches. In our example, the first split takes in batches of 16, enables exiting for 8 of them, and outputs batches of 8, which matches with the expected input at the second split. While in this case, the splits are equal in size of 3 layers each, in practice this need not be. Due to the model parallel nature of execution, E3 can also leverage heterogeneity of resources, if available, and can benefit from it.</a:t>
            </a:r>
          </a:p>
        </p:txBody>
      </p:sp>
    </p:spTree>
    <p:extLst>
      <p:ext uri="{BB962C8B-B14F-4D97-AF65-F5344CB8AC3E}">
        <p14:creationId xmlns:p14="http://schemas.microsoft.com/office/powerpoint/2010/main" val="2246408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45BDA-132B-904A-846B-0434589B6EFA}"/>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AB35CAB5-9D94-C58F-C2BD-EE0170A387F5}"/>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AD0847B0-4583-3F58-A83F-28508D410C28}"/>
              </a:ext>
            </a:extLst>
          </p:cNvPr>
          <p:cNvSpPr>
            <a:spLocks noGrp="1"/>
          </p:cNvSpPr>
          <p:nvPr>
            <p:ph type="body" sz="quarter" idx="1"/>
          </p:nvPr>
        </p:nvSpPr>
        <p:spPr>
          <a:prstGeom prst="rect">
            <a:avLst/>
          </a:prstGeom>
        </p:spPr>
        <p:txBody>
          <a:bodyPr/>
          <a:lstStyle/>
          <a:p>
            <a:pPr marL="279400" indent="-279400">
              <a:buSzPct val="123000"/>
              <a:buChar char="-"/>
            </a:pPr>
            <a:r>
              <a:rPr lang="en-US" dirty="0"/>
              <a:t>In order to maintain the overall batch size, E3 then replicates and composes the splits. In our example of input batch size of 16, and forecast of batch size shrinkage by 50% at the split, we can replicate the first split twice. Each replica takes an input of size 16, exits 8 and outputs a batch of size 8 to be forwarded to the second split. The second split need not be replicated, as it can combine the two outputs to form a batch size of 16, thus maintaining the overall batch size to be the same. Recall that E3 doesn’t need perfect forecasts. This is because even if we don’t end up with exact 50% reduction, we do not affect the correctness of the execution. For example, if the batch size at the output of split 1 ends up being 10 instead of 8, we can still execute it albeit with a small loss in performance. Since E3 needs to incur communication between splits, it pipelines the execution to overlap computation and communication. Finally, since each split is independent, E3 can disable the ramps inside the splits to further mitigate the overheads of exit checking.</a:t>
            </a:r>
            <a:endParaRPr dirty="0"/>
          </a:p>
        </p:txBody>
      </p:sp>
    </p:spTree>
    <p:extLst>
      <p:ext uri="{BB962C8B-B14F-4D97-AF65-F5344CB8AC3E}">
        <p14:creationId xmlns:p14="http://schemas.microsoft.com/office/powerpoint/2010/main" val="1556189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E4276-C407-319A-ED79-815E817A592C}"/>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297507B9-6ED3-C032-369E-8320A9DB658C}"/>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021A926B-CE13-B321-AB0E-F39C92AA7A21}"/>
              </a:ext>
            </a:extLst>
          </p:cNvPr>
          <p:cNvSpPr>
            <a:spLocks noGrp="1"/>
          </p:cNvSpPr>
          <p:nvPr>
            <p:ph type="body" sz="quarter" idx="1"/>
          </p:nvPr>
        </p:nvSpPr>
        <p:spPr>
          <a:prstGeom prst="rect">
            <a:avLst/>
          </a:prstGeom>
        </p:spPr>
        <p:txBody>
          <a:bodyPr/>
          <a:lstStyle/>
          <a:p>
            <a:pPr marL="279400" indent="-279400">
              <a:buSzPct val="123000"/>
              <a:buChar char="-"/>
            </a:pPr>
            <a:r>
              <a:rPr lang="en-US" dirty="0"/>
              <a:t>While I described the techniques in E3 using a simple example, E3 formalizes this as an optimization problem. The optimizer takes in a number of parameters, such as the EE model, the desired request rate, batch profile from the forecaster, and available resources and outputs the split locations, the number of replicas of each split and the resource on which each of them should be run by solving the optimization problem using a DP based implementation. Further details of the optimization formulation could be found in our paper.</a:t>
            </a:r>
            <a:endParaRPr dirty="0"/>
          </a:p>
        </p:txBody>
      </p:sp>
    </p:spTree>
    <p:extLst>
      <p:ext uri="{BB962C8B-B14F-4D97-AF65-F5344CB8AC3E}">
        <p14:creationId xmlns:p14="http://schemas.microsoft.com/office/powerpoint/2010/main" val="4276273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43C33-A616-D158-5635-ADAB2E0C54A3}"/>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D4D0191F-47E0-74DF-3F4C-82AE415C72B3}"/>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42575264-218A-39A2-260F-9DCA6F699F46}"/>
              </a:ext>
            </a:extLst>
          </p:cNvPr>
          <p:cNvSpPr>
            <a:spLocks noGrp="1"/>
          </p:cNvSpPr>
          <p:nvPr>
            <p:ph type="body" sz="quarter" idx="1"/>
          </p:nvPr>
        </p:nvSpPr>
        <p:spPr>
          <a:prstGeom prst="rect">
            <a:avLst/>
          </a:prstGeom>
        </p:spPr>
        <p:txBody>
          <a:bodyPr/>
          <a:lstStyle/>
          <a:p>
            <a:pPr marL="279400" indent="-279400">
              <a:buSzPct val="123000"/>
              <a:buChar char="-"/>
            </a:pPr>
            <a:r>
              <a:rPr lang="en-US" dirty="0"/>
              <a:t>E3 implements the forecaster and optimizer along with other components in its scheduler. Currently E3 is implemented as a shim layer on top of </a:t>
            </a:r>
            <a:r>
              <a:rPr lang="en-US" dirty="0" err="1"/>
              <a:t>TorchServe</a:t>
            </a:r>
            <a:r>
              <a:rPr lang="en-US" dirty="0"/>
              <a:t> with native ORT support, but the implementation is modular and can be carried over to other frameworks. The implementation takes in the EE model and requirements, and uses the profiler to observe the behavior and  build the forecast. The optimizer then determines the splits which are then replicated and executed by the scheduler on the available resources. The feedback from the execution is continuously monitored and changes are made as appropriate.</a:t>
            </a:r>
            <a:endParaRPr dirty="0"/>
          </a:p>
        </p:txBody>
      </p:sp>
    </p:spTree>
    <p:extLst>
      <p:ext uri="{BB962C8B-B14F-4D97-AF65-F5344CB8AC3E}">
        <p14:creationId xmlns:p14="http://schemas.microsoft.com/office/powerpoint/2010/main" val="3273873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753D-1619-F112-BEB9-4FD555B27B1C}"/>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F6E986D0-3469-2C60-8059-9CBA3DE57196}"/>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50DFD6D8-966C-FF8C-A43B-222609815894}"/>
              </a:ext>
            </a:extLst>
          </p:cNvPr>
          <p:cNvSpPr>
            <a:spLocks noGrp="1"/>
          </p:cNvSpPr>
          <p:nvPr>
            <p:ph type="body" sz="quarter" idx="1"/>
          </p:nvPr>
        </p:nvSpPr>
        <p:spPr>
          <a:prstGeom prst="rect">
            <a:avLst/>
          </a:prstGeom>
        </p:spPr>
        <p:txBody>
          <a:bodyPr/>
          <a:lstStyle/>
          <a:p>
            <a:pPr marL="279400" indent="-279400">
              <a:buSzPct val="123000"/>
              <a:buChar char="-"/>
            </a:pPr>
            <a:r>
              <a:rPr lang="en-US" dirty="0"/>
              <a:t>We have evaluated E3 on a 46 node cluster consisting of heterogeneous GPUs. We compared E3 against a variety of baselines, both in vision and NLP. In vision, we compare E3 on </a:t>
            </a:r>
            <a:r>
              <a:rPr lang="en-US" dirty="0" err="1"/>
              <a:t>resnet</a:t>
            </a:r>
            <a:r>
              <a:rPr lang="en-US" dirty="0"/>
              <a:t> and its EE variant </a:t>
            </a:r>
            <a:r>
              <a:rPr lang="en-US" dirty="0" err="1"/>
              <a:t>BranchyNet</a:t>
            </a:r>
            <a:r>
              <a:rPr lang="en-US" dirty="0"/>
              <a:t>. In NLP, we compare E3 on BERT, its EE variant </a:t>
            </a:r>
            <a:r>
              <a:rPr lang="en-US" dirty="0" err="1"/>
              <a:t>DeeBERT</a:t>
            </a:r>
            <a:r>
              <a:rPr lang="en-US" dirty="0"/>
              <a:t> and a compressed variant </a:t>
            </a:r>
            <a:r>
              <a:rPr lang="en-US" dirty="0" err="1"/>
              <a:t>DistillBERT</a:t>
            </a:r>
            <a:r>
              <a:rPr lang="en-US" dirty="0"/>
              <a:t>. We also evaluated E3 on two </a:t>
            </a:r>
            <a:r>
              <a:rPr lang="en-US" dirty="0" err="1"/>
              <a:t>familes</a:t>
            </a:r>
            <a:r>
              <a:rPr lang="en-US" dirty="0"/>
              <a:t> of generative models: the T5x family from Google, and Llama family from Meta. Our primary metric of evaluation was goodput, which is the number of samples that the system can sustain per second without SLA violations. We set the SLA to 100 </a:t>
            </a:r>
            <a:r>
              <a:rPr lang="en-US" dirty="0" err="1"/>
              <a:t>ms</a:t>
            </a:r>
            <a:r>
              <a:rPr lang="en-US" dirty="0"/>
              <a:t> following recent work.</a:t>
            </a:r>
            <a:endParaRPr dirty="0"/>
          </a:p>
        </p:txBody>
      </p:sp>
    </p:spTree>
    <p:extLst>
      <p:ext uri="{BB962C8B-B14F-4D97-AF65-F5344CB8AC3E}">
        <p14:creationId xmlns:p14="http://schemas.microsoft.com/office/powerpoint/2010/main" val="3691957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14022-A468-F280-E3F4-2F73ADCD8F10}"/>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1D4C75A0-37A3-3F15-6E92-C3C6AAF9ABDC}"/>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C5623C31-6A5B-3F43-1DA4-1025B13048A9}"/>
              </a:ext>
            </a:extLst>
          </p:cNvPr>
          <p:cNvSpPr>
            <a:spLocks noGrp="1"/>
          </p:cNvSpPr>
          <p:nvPr>
            <p:ph type="body" sz="quarter" idx="1"/>
          </p:nvPr>
        </p:nvSpPr>
        <p:spPr>
          <a:prstGeom prst="rect">
            <a:avLst/>
          </a:prstGeom>
        </p:spPr>
        <p:txBody>
          <a:bodyPr/>
          <a:lstStyle/>
          <a:p>
            <a:pPr marL="279400" indent="-279400">
              <a:buSzPct val="123000"/>
              <a:buChar char="-"/>
            </a:pPr>
            <a:r>
              <a:rPr lang="en-US" dirty="0"/>
              <a:t>The first result shows the performance of E3 on non generative NLP model. The x-axis shows the batch size and the y-axis shows the </a:t>
            </a:r>
            <a:r>
              <a:rPr lang="en-US" dirty="0" err="1"/>
              <a:t>gooput</a:t>
            </a:r>
            <a:r>
              <a:rPr lang="en-US" dirty="0"/>
              <a:t>. Here, higher bars indicate better performance and hence desirable. We can see that EE models show good performance when batch sizes are small, but become worse as batch sizes increase. At batch size 4, they are worser than the stock model without exits. On the other hand, E3 is able to improve upon both stock and </a:t>
            </a:r>
            <a:r>
              <a:rPr lang="en-US" dirty="0" err="1"/>
              <a:t>ee</a:t>
            </a:r>
            <a:r>
              <a:rPr lang="en-US" dirty="0"/>
              <a:t> models for all batch sizes. The performance increases with increasing batch size.</a:t>
            </a:r>
            <a:endParaRPr dirty="0"/>
          </a:p>
        </p:txBody>
      </p:sp>
    </p:spTree>
    <p:extLst>
      <p:ext uri="{BB962C8B-B14F-4D97-AF65-F5344CB8AC3E}">
        <p14:creationId xmlns:p14="http://schemas.microsoft.com/office/powerpoint/2010/main" val="147465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ML inference, the process of deploying</a:t>
            </a:r>
            <a:r>
              <a:rPr lang="en-US" dirty="0">
                <a:solidFill>
                  <a:srgbClr val="000000"/>
                </a:solidFill>
                <a:effectLst/>
                <a:latin typeface="Helvetica" pitchFamily="2" charset="0"/>
              </a:rPr>
              <a:t> trained models to serve queries, has become a dominant and critical workload that underlies many real-world applications. Today, industry scale systems face significant demand to serve such queries. For instance, companies such as Meta, Microsoft and even startups have indicated that they are facing billions of queries per day. This number is expected to continue to rise, as ML powered services grow in popularity.</a:t>
            </a:r>
          </a:p>
          <a:p>
            <a:pPr marL="0" lvl="0" indent="0" algn="l" rtl="0">
              <a:spcBef>
                <a:spcPts val="0"/>
              </a:spcBef>
              <a:spcAft>
                <a:spcPts val="0"/>
              </a:spcAft>
              <a:buNone/>
            </a:pPr>
            <a:endParaRPr dirty="0"/>
          </a:p>
        </p:txBody>
      </p:sp>
      <p:sp>
        <p:nvSpPr>
          <p:cNvPr id="653" name="Google Shape;65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927909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6CC98-9246-408A-2960-B119E11471E8}"/>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20E18E9F-53BB-9CDA-0937-99B8EBD303E8}"/>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5CD31FCA-CD6C-B3E6-698A-592B5925F46F}"/>
              </a:ext>
            </a:extLst>
          </p:cNvPr>
          <p:cNvSpPr>
            <a:spLocks noGrp="1"/>
          </p:cNvSpPr>
          <p:nvPr>
            <p:ph type="body" sz="quarter" idx="1"/>
          </p:nvPr>
        </p:nvSpPr>
        <p:spPr>
          <a:prstGeom prst="rect">
            <a:avLst/>
          </a:prstGeom>
        </p:spPr>
        <p:txBody>
          <a:bodyPr/>
          <a:lstStyle/>
          <a:p>
            <a:pPr marL="279400" indent="-279400">
              <a:buSzPct val="123000"/>
              <a:buChar char="-"/>
            </a:pPr>
            <a:r>
              <a:rPr lang="en-US" dirty="0"/>
              <a:t>Next, we evaluate the ability of E3 to leverage heterogeneous resources. For this, we hold the cost constant and build a heterogenous cluster that costs the same as a homogeneous cluster we used in the previous experiment. Here, we see that EE models are better suited in cheaper GPUs, because of their batch size limitations. On the other hand, stock models can benefit from better GPUs as long as batching opportunities exist. In contrast to both, E3 is able to effectively leverage heterogeneity with up to 1.7x gains.</a:t>
            </a:r>
            <a:endParaRPr dirty="0"/>
          </a:p>
        </p:txBody>
      </p:sp>
    </p:spTree>
    <p:extLst>
      <p:ext uri="{BB962C8B-B14F-4D97-AF65-F5344CB8AC3E}">
        <p14:creationId xmlns:p14="http://schemas.microsoft.com/office/powerpoint/2010/main" val="667321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02B9D-4592-0E3B-92E0-EDE3C39F8449}"/>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55668882-A34C-F698-8CA7-876F056D9967}"/>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F9512A99-5D11-E2A4-12B6-1DDF07D6A5DF}"/>
              </a:ext>
            </a:extLst>
          </p:cNvPr>
          <p:cNvSpPr>
            <a:spLocks noGrp="1"/>
          </p:cNvSpPr>
          <p:nvPr>
            <p:ph type="body" sz="quarter" idx="1"/>
          </p:nvPr>
        </p:nvSpPr>
        <p:spPr>
          <a:prstGeom prst="rect">
            <a:avLst/>
          </a:prstGeom>
        </p:spPr>
        <p:txBody>
          <a:bodyPr/>
          <a:lstStyle/>
          <a:p>
            <a:pPr marL="279400" indent="-279400">
              <a:buSzPct val="123000"/>
              <a:buChar char="-"/>
            </a:pPr>
            <a:r>
              <a:rPr lang="en-US" dirty="0"/>
              <a:t>To evaluate the ability of E3 to reduce the inference cost, we conducted experiments that hold the throughput requirements constant. We consider two scenarios, first where we consider homogeneous resources. Here, we investigate how many GPUs are necessary for each system to sustain the given throughput. We see that E3 is able to achieve it using the least number of GPUs. Second, we evaluated the cost for sustaining a fixed throughput. Here, we allow heterogeneous GPUs due to their pricing. Here too, we see that E3 is able to achieve the desired throughput at the lowest cost.</a:t>
            </a:r>
            <a:endParaRPr dirty="0"/>
          </a:p>
        </p:txBody>
      </p:sp>
    </p:spTree>
    <p:extLst>
      <p:ext uri="{BB962C8B-B14F-4D97-AF65-F5344CB8AC3E}">
        <p14:creationId xmlns:p14="http://schemas.microsoft.com/office/powerpoint/2010/main" val="3784978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FDF3B-705B-B6BB-37E0-15A1F87DBBE9}"/>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DEF416CD-75F2-05DB-3A67-3DA338A6C336}"/>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7B7CE4C5-ED8C-E317-2B6E-99C708E44D99}"/>
              </a:ext>
            </a:extLst>
          </p:cNvPr>
          <p:cNvSpPr>
            <a:spLocks noGrp="1"/>
          </p:cNvSpPr>
          <p:nvPr>
            <p:ph type="body" sz="quarter" idx="1"/>
          </p:nvPr>
        </p:nvSpPr>
        <p:spPr>
          <a:prstGeom prst="rect">
            <a:avLst/>
          </a:prstGeom>
        </p:spPr>
        <p:txBody>
          <a:bodyPr/>
          <a:lstStyle/>
          <a:p>
            <a:pPr marL="279400" indent="-279400">
              <a:buSzPct val="123000"/>
              <a:buChar char="-"/>
            </a:pPr>
            <a:r>
              <a:rPr lang="en-US" dirty="0"/>
              <a:t>Here we evaluate the complementary nature of early exits. For this, we extended </a:t>
            </a:r>
            <a:r>
              <a:rPr lang="en-US" dirty="0" err="1"/>
              <a:t>distillbert</a:t>
            </a:r>
            <a:r>
              <a:rPr lang="en-US" dirty="0"/>
              <a:t>, a compressed version of BERT with early exits. We see that compressed models, due to their compute reduction, perform significantly better than stock models. E3 can complement them further eek out performance, in this case up to 1.7x. This indicates that while compressed models are able to significantly improve the landscape, they still leave a lot on the table and that combining them with </a:t>
            </a:r>
            <a:r>
              <a:rPr lang="en-US" dirty="0" err="1"/>
              <a:t>Ees</a:t>
            </a:r>
            <a:r>
              <a:rPr lang="en-US" dirty="0"/>
              <a:t> can be beneficial.</a:t>
            </a:r>
            <a:endParaRPr dirty="0"/>
          </a:p>
        </p:txBody>
      </p:sp>
    </p:spTree>
    <p:extLst>
      <p:ext uri="{BB962C8B-B14F-4D97-AF65-F5344CB8AC3E}">
        <p14:creationId xmlns:p14="http://schemas.microsoft.com/office/powerpoint/2010/main" val="4164978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3538E-BE3B-855A-C8D3-7B2F367F3E5A}"/>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1DF6EB03-188D-EEE3-8F21-4FD71A97D848}"/>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9BB9DF93-115F-3734-3BAF-A78C304AD731}"/>
              </a:ext>
            </a:extLst>
          </p:cNvPr>
          <p:cNvSpPr>
            <a:spLocks noGrp="1"/>
          </p:cNvSpPr>
          <p:nvPr>
            <p:ph type="body" sz="quarter" idx="1"/>
          </p:nvPr>
        </p:nvSpPr>
        <p:spPr>
          <a:prstGeom prst="rect">
            <a:avLst/>
          </a:prstGeom>
        </p:spPr>
        <p:txBody>
          <a:bodyPr/>
          <a:lstStyle/>
          <a:p>
            <a:pPr marL="279400" indent="-279400">
              <a:buSzPct val="123000"/>
              <a:buChar char="-"/>
            </a:pPr>
            <a:r>
              <a:rPr lang="en-US" dirty="0"/>
              <a:t>Finally, we evaluated E3 on generative models. In the first experiment, we evaluate it against CALM, an EE model that introduces exiting on Google’s T5x encoder-decoder model. We used two tasks, a translation and a summarization task to show the common </a:t>
            </a:r>
            <a:r>
              <a:rPr lang="en-US" dirty="0" err="1"/>
              <a:t>usecases</a:t>
            </a:r>
            <a:r>
              <a:rPr lang="en-US" dirty="0"/>
              <a:t> for generative models. We see that in generative scenarios, where multiple iterations are necessary for each input, E3 can provide significant boosts. The performance increases with summarization task, where the average tokens generated per input is approximately 18.</a:t>
            </a:r>
            <a:endParaRPr dirty="0"/>
          </a:p>
        </p:txBody>
      </p:sp>
    </p:spTree>
    <p:extLst>
      <p:ext uri="{BB962C8B-B14F-4D97-AF65-F5344CB8AC3E}">
        <p14:creationId xmlns:p14="http://schemas.microsoft.com/office/powerpoint/2010/main" val="673033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41514-7426-174E-17D3-4132233FA7A6}"/>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2DD53F7A-47CC-1BDB-2104-71CB35F756CF}"/>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F0017285-DDAD-B2F3-D046-60515C13F746}"/>
              </a:ext>
            </a:extLst>
          </p:cNvPr>
          <p:cNvSpPr>
            <a:spLocks noGrp="1"/>
          </p:cNvSpPr>
          <p:nvPr>
            <p:ph type="body" sz="quarter" idx="1"/>
          </p:nvPr>
        </p:nvSpPr>
        <p:spPr>
          <a:prstGeom prst="rect">
            <a:avLst/>
          </a:prstGeom>
        </p:spPr>
        <p:txBody>
          <a:bodyPr/>
          <a:lstStyle/>
          <a:p>
            <a:pPr marL="279400" indent="-279400">
              <a:buSzPct val="123000"/>
              <a:buChar char="-"/>
            </a:pPr>
            <a:r>
              <a:rPr lang="en-US" dirty="0"/>
              <a:t>In the second experiment, we evaluated the generality of E3 to decoder-only models by using the Llama family. We note that an EE variant of Llama is not available, so we existing guidance to design ramps. We notice that compared to other models, the exit checking overheads are significant, especially with larger models and the trend is likely to continue. E3 is able to boost the performance here too, and shows tat the techniques are generally applicable to diverse autoregressive architectures.</a:t>
            </a:r>
            <a:endParaRPr dirty="0"/>
          </a:p>
        </p:txBody>
      </p:sp>
    </p:spTree>
    <p:extLst>
      <p:ext uri="{BB962C8B-B14F-4D97-AF65-F5344CB8AC3E}">
        <p14:creationId xmlns:p14="http://schemas.microsoft.com/office/powerpoint/2010/main" val="3872505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1D1F1-26BE-9EA3-130B-62F48D3F004C}"/>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4054BFD3-6A6D-AB6F-0469-60DB85FD0D7F}"/>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A5FC6D7D-8DE7-E7EC-19F6-B1BC18EA0719}"/>
              </a:ext>
            </a:extLst>
          </p:cNvPr>
          <p:cNvSpPr>
            <a:spLocks noGrp="1"/>
          </p:cNvSpPr>
          <p:nvPr>
            <p:ph type="body" sz="quarter" idx="1"/>
          </p:nvPr>
        </p:nvSpPr>
        <p:spPr>
          <a:prstGeom prst="rect">
            <a:avLst/>
          </a:prstGeom>
        </p:spPr>
        <p:txBody>
          <a:bodyPr/>
          <a:lstStyle/>
          <a:p>
            <a:pPr marL="279400" indent="-279400">
              <a:buSzPct val="123000"/>
              <a:buChar char="-"/>
            </a:pPr>
            <a:r>
              <a:rPr lang="en-US" dirty="0"/>
              <a:t>Although I have only discussed a few evaluations here, the paper contains comprehensive evaluations that look at other aspects such as the overheads, latency improvements and workload variations.</a:t>
            </a:r>
            <a:endParaRPr dirty="0"/>
          </a:p>
        </p:txBody>
      </p:sp>
    </p:spTree>
    <p:extLst>
      <p:ext uri="{BB962C8B-B14F-4D97-AF65-F5344CB8AC3E}">
        <p14:creationId xmlns:p14="http://schemas.microsoft.com/office/powerpoint/2010/main" val="3780188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BF3B3-80B9-9395-5400-13EC0A181616}"/>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253C0DB0-DE8B-62C1-E108-E201E1805AEF}"/>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C5AD54DF-BAF4-BAA4-E249-392B60C9DDF9}"/>
              </a:ext>
            </a:extLst>
          </p:cNvPr>
          <p:cNvSpPr>
            <a:spLocks noGrp="1"/>
          </p:cNvSpPr>
          <p:nvPr>
            <p:ph type="body" sz="quarter" idx="1"/>
          </p:nvPr>
        </p:nvSpPr>
        <p:spPr>
          <a:prstGeom prst="rect">
            <a:avLst/>
          </a:prstGeom>
        </p:spPr>
        <p:txBody>
          <a:bodyPr/>
          <a:lstStyle/>
          <a:p>
            <a:pPr marL="279400" indent="-279400">
              <a:buSzPct val="123000"/>
              <a:buChar char="-"/>
            </a:pPr>
            <a:r>
              <a:rPr lang="en-US" dirty="0"/>
              <a:t>To conclude, compute reduction and </a:t>
            </a:r>
            <a:r>
              <a:rPr lang="en-US" dirty="0" err="1"/>
              <a:t>effiently</a:t>
            </a:r>
            <a:r>
              <a:rPr lang="en-US" dirty="0"/>
              <a:t> using available resources is becoming increasingly critical for DNN inference. While </a:t>
            </a:r>
            <a:r>
              <a:rPr lang="en-US" dirty="0" err="1"/>
              <a:t>Ees</a:t>
            </a:r>
            <a:r>
              <a:rPr lang="en-US" dirty="0"/>
              <a:t> offer a compelling choice that can adapt computation per input and complement existing compute reduction techniques such as compression. </a:t>
            </a:r>
            <a:r>
              <a:rPr lang="en-US" dirty="0" err="1"/>
              <a:t>theyEes</a:t>
            </a:r>
            <a:r>
              <a:rPr lang="en-US" dirty="0"/>
              <a:t> fail to deliver on their promise. E3 empowers </a:t>
            </a:r>
            <a:r>
              <a:rPr lang="en-US" dirty="0" err="1"/>
              <a:t>Ees</a:t>
            </a:r>
            <a:r>
              <a:rPr lang="en-US" dirty="0"/>
              <a:t> to deliver on their promise by helping them deliver practical, per-input adaptation.</a:t>
            </a:r>
            <a:endParaRPr dirty="0"/>
          </a:p>
        </p:txBody>
      </p:sp>
    </p:spTree>
    <p:extLst>
      <p:ext uri="{BB962C8B-B14F-4D97-AF65-F5344CB8AC3E}">
        <p14:creationId xmlns:p14="http://schemas.microsoft.com/office/powerpoint/2010/main" val="390833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75424145-5064-A0E6-942C-D07A125219F0}"/>
            </a:ext>
          </a:extLst>
        </p:cNvPr>
        <p:cNvGrpSpPr/>
        <p:nvPr/>
      </p:nvGrpSpPr>
      <p:grpSpPr>
        <a:xfrm>
          <a:off x="0" y="0"/>
          <a:ext cx="0" cy="0"/>
          <a:chOff x="0" y="0"/>
          <a:chExt cx="0" cy="0"/>
        </a:xfrm>
      </p:grpSpPr>
      <p:sp>
        <p:nvSpPr>
          <p:cNvPr id="651" name="Google Shape;651;p26:notes">
            <a:extLst>
              <a:ext uri="{FF2B5EF4-FFF2-40B4-BE49-F238E27FC236}">
                <a16:creationId xmlns:a16="http://schemas.microsoft.com/office/drawing/2014/main" id="{47F5BD93-6987-A324-BC12-9A68C89DB9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26:notes">
            <a:extLst>
              <a:ext uri="{FF2B5EF4-FFF2-40B4-BE49-F238E27FC236}">
                <a16:creationId xmlns:a16="http://schemas.microsoft.com/office/drawing/2014/main" id="{EB1D7CA6-08E5-AEE2-2D84-C38B2E569FB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At the same time, DNN models have steadily increased in size. A recent survey conducted by research institute  </a:t>
            </a:r>
            <a:r>
              <a:rPr lang="en-US" dirty="0" err="1"/>
              <a:t>EpochAI</a:t>
            </a:r>
            <a:r>
              <a:rPr lang="en-US" dirty="0"/>
              <a:t> reveals that over the past decade, the number of trainable parameters in DNN models have doubled every year for the last decade. Currently, it is common to find models with several billions of parameters with some models even breaching the trillion </a:t>
            </a:r>
            <a:r>
              <a:rPr lang="en-US"/>
              <a:t>parameters mark.</a:t>
            </a:r>
            <a:endParaRPr dirty="0"/>
          </a:p>
        </p:txBody>
      </p:sp>
      <p:sp>
        <p:nvSpPr>
          <p:cNvPr id="653" name="Google Shape;653;p26:notes">
            <a:extLst>
              <a:ext uri="{FF2B5EF4-FFF2-40B4-BE49-F238E27FC236}">
                <a16:creationId xmlns:a16="http://schemas.microsoft.com/office/drawing/2014/main" id="{A2BB393D-F7D1-96A9-A78B-0102F72FCFA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882082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70CC58FC-04AB-4253-D3DD-FC5772F87CB9}"/>
            </a:ext>
          </a:extLst>
        </p:cNvPr>
        <p:cNvGrpSpPr/>
        <p:nvPr/>
      </p:nvGrpSpPr>
      <p:grpSpPr>
        <a:xfrm>
          <a:off x="0" y="0"/>
          <a:ext cx="0" cy="0"/>
          <a:chOff x="0" y="0"/>
          <a:chExt cx="0" cy="0"/>
        </a:xfrm>
      </p:grpSpPr>
      <p:sp>
        <p:nvSpPr>
          <p:cNvPr id="651" name="Google Shape;651;p26:notes">
            <a:extLst>
              <a:ext uri="{FF2B5EF4-FFF2-40B4-BE49-F238E27FC236}">
                <a16:creationId xmlns:a16="http://schemas.microsoft.com/office/drawing/2014/main" id="{BA282977-7BBE-0AD5-543E-A80CA5A815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26:notes">
            <a:extLst>
              <a:ext uri="{FF2B5EF4-FFF2-40B4-BE49-F238E27FC236}">
                <a16:creationId xmlns:a16="http://schemas.microsoft.com/office/drawing/2014/main" id="{E2B13A22-65CF-AABF-B2F2-AE1130E22D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Neue" panose="02000503000000020004" pitchFamily="2" charset="0"/>
                <a:ea typeface="Helvetica Neue" panose="02000503000000020004" pitchFamily="2" charset="0"/>
                <a:cs typeface="Helvetica Neue" panose="02000503000000020004" pitchFamily="2" charset="0"/>
              </a:rPr>
              <a:t>Such growth in demand for inference and model size places immense pressure in terms of the computation requirements. Although initially it may look like training compute demands dwarf inference, the aggregate cost over the lifetime of a deployed model will far exceed training cost. Since the compute cost of inference is roughly proportional to the model size, increasing model size also have started contributing significantly to this problem. As a result, industry grade inference serving systems require large clusters of GPUs to support workload demands. Therefore, reducing the compute overheads and thereby improving resource utilization is paramount.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spcBef>
                <a:spcPts val="0"/>
              </a:spcBef>
              <a:spcAft>
                <a:spcPts val="0"/>
              </a:spcAft>
              <a:buNone/>
            </a:pPr>
            <a:endParaRPr dirty="0"/>
          </a:p>
        </p:txBody>
      </p:sp>
      <p:sp>
        <p:nvSpPr>
          <p:cNvPr id="653" name="Google Shape;653;p26:notes">
            <a:extLst>
              <a:ext uri="{FF2B5EF4-FFF2-40B4-BE49-F238E27FC236}">
                <a16:creationId xmlns:a16="http://schemas.microsoft.com/office/drawing/2014/main" id="{AB6DF030-9C89-9BE1-9151-5807D71E847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22887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common way of compute reduction that exist today is model compression. Here, the idea is to reduce the size of the models, and hence incur reduced compute cost, using ML techniques such as pruning, where we remove layers or weights or neurons, quantization, where we reduce the size of the parameter representation, or distillation where we teach a smaller model using a larger, teacher model. Unfortunately, compression alone may not be sufficient. With the emergence of autoregressive models, compute demands have increased due to the need for multiple iterations per input, and with increasing model sizes, even compressed models may be prohibitively large. Further, compression reduces the size of the model to a fixed point for *every* input.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D8912D-9634-8447-82A8-0C5FC4557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59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marL="279400" indent="-279400">
              <a:buSzPct val="123000"/>
              <a:buChar char="-"/>
            </a:pPr>
            <a:r>
              <a:rPr dirty="0"/>
              <a:t>Early exits, an ML technique</a:t>
            </a:r>
            <a:r>
              <a:rPr lang="en-US" dirty="0"/>
              <a:t> that is complementary to compression</a:t>
            </a:r>
            <a:r>
              <a:rPr dirty="0"/>
              <a:t>, rethink inference at the per-input </a:t>
            </a:r>
            <a:r>
              <a:rPr dirty="0" err="1"/>
              <a:t>level,</a:t>
            </a:r>
            <a:r>
              <a:rPr lang="en-US" dirty="0" err="1"/>
              <a:t>and</a:t>
            </a:r>
            <a:r>
              <a:rPr dirty="0"/>
              <a:t> provide a new perspective to </a:t>
            </a:r>
            <a:r>
              <a:rPr lang="en-US" dirty="0"/>
              <a:t>reduce compute.</a:t>
            </a:r>
            <a:endParaRPr dirty="0"/>
          </a:p>
          <a:p>
            <a:pPr marL="279400" indent="-279400">
              <a:buSzPct val="123000"/>
              <a:buChar char="-"/>
            </a:pPr>
            <a:r>
              <a:rPr dirty="0"/>
              <a:t>[CLICK]</a:t>
            </a:r>
            <a:r>
              <a:rPr lang="en-US" dirty="0"/>
              <a:t> H</a:t>
            </a:r>
            <a:r>
              <a:rPr dirty="0"/>
              <a:t>ere is an example of doing sentiment classification using a </a:t>
            </a:r>
            <a:r>
              <a:rPr lang="en-US" dirty="0"/>
              <a:t>standard </a:t>
            </a:r>
            <a:r>
              <a:rPr dirty="0"/>
              <a:t>12-layer BERT model.[CLICK] the input goes through layers one by one, and a prediction will be generated by a final classifier. </a:t>
            </a:r>
          </a:p>
          <a:p>
            <a:pPr marL="279400" indent="-279400">
              <a:buSzPct val="123000"/>
              <a:buChar char="-"/>
            </a:pPr>
            <a:r>
              <a:rPr dirty="0"/>
              <a:t>With early exiting, we augment intermediate layers with “ramps” of computation or intermediate classifiers, which work the same as the model’s final classifier. These ramps take in the intermediate layer output, and use it to generate predictions.</a:t>
            </a:r>
          </a:p>
          <a:p>
            <a:pPr marL="279400" indent="-279400">
              <a:buSzPct val="123000"/>
              <a:buChar char="-"/>
            </a:pPr>
            <a:r>
              <a:rPr dirty="0"/>
              <a:t>The high level idea i</a:t>
            </a:r>
            <a:r>
              <a:rPr lang="en-US" dirty="0"/>
              <a:t>n EE</a:t>
            </a:r>
            <a:r>
              <a:rPr dirty="0"/>
              <a:t>s </a:t>
            </a:r>
            <a:r>
              <a:rPr lang="en-US" dirty="0"/>
              <a:t>is </a:t>
            </a:r>
            <a:r>
              <a:rPr dirty="0"/>
              <a:t>to let easy inputs exit earlier instead of going through the whole model to reduce computation</a:t>
            </a:r>
          </a:p>
          <a:p>
            <a:pPr marL="279400" indent="-279400">
              <a:buSzPct val="123000"/>
              <a:buChar char="-"/>
            </a:pPr>
            <a:r>
              <a:rPr dirty="0"/>
              <a:t>The exiting decisions are made by comparing the confidence of ramp’s output again a preset threshold. The confidence is defined as the highest prediction score. and if the confidence is higher than the threshold, we exit the input. </a:t>
            </a:r>
          </a:p>
          <a:p>
            <a:pPr marL="279400" indent="-279400">
              <a:buSzPct val="123000"/>
              <a:buChar char="-"/>
            </a:pPr>
            <a:r>
              <a:rPr dirty="0"/>
              <a:t>In this example, with early exits, we can have an accurate prediction after 2 layers of computation, which provides a direction to optimize the inference at per input granularity</a:t>
            </a:r>
            <a:endParaRPr lang="en-US" dirty="0"/>
          </a:p>
          <a:p>
            <a:pPr marL="279400" indent="-279400">
              <a:buSzPct val="123000"/>
              <a:buChar char="-"/>
            </a:pPr>
            <a:r>
              <a:rPr lang="en-US" dirty="0"/>
              <a:t>Thus, </a:t>
            </a:r>
            <a:r>
              <a:rPr lang="en-US" dirty="0" err="1"/>
              <a:t>Ees</a:t>
            </a:r>
            <a:r>
              <a:rPr lang="en-US" dirty="0"/>
              <a:t> in theory promise reduced latency and improved throughput, because ideally every input should only incur the optimal amount of compute.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11569-42BD-4A61-A0F5-DED820C94FFC}"/>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233216BA-E9D9-6ABA-157E-13B5DD49BC56}"/>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CDB1BA30-A434-6116-E3BF-9C3B80B6CBAD}"/>
              </a:ext>
            </a:extLst>
          </p:cNvPr>
          <p:cNvSpPr>
            <a:spLocks noGrp="1"/>
          </p:cNvSpPr>
          <p:nvPr>
            <p:ph type="body" sz="quarter" idx="1"/>
          </p:nvPr>
        </p:nvSpPr>
        <p:spPr>
          <a:prstGeom prst="rect">
            <a:avLst/>
          </a:prstGeom>
        </p:spPr>
        <p:txBody>
          <a:bodyPr/>
          <a:lstStyle/>
          <a:p>
            <a:pPr marL="279400" indent="-279400">
              <a:buSzPct val="123000"/>
              <a:buChar char="-"/>
            </a:pPr>
            <a:r>
              <a:rPr lang="en-US" dirty="0"/>
              <a:t>We investigated whether this is true in practice. Towards this, we performed experiments to understand the latency and throughput improvements from EEs using the GLUE benchmark. The x-axis shows the accuracy and the latency, while the y axis shows tests from the benchmark. We observe that adding EE to stock models resulted in significant savings, of up to 43% with minimal accuracy degradation. To evaluate the complementary nature of </a:t>
            </a:r>
            <a:r>
              <a:rPr lang="en-US" dirty="0" err="1"/>
              <a:t>Ees</a:t>
            </a:r>
            <a:r>
              <a:rPr lang="en-US" dirty="0"/>
              <a:t> to compression, we also applied EE to compressed models. Here we saw that </a:t>
            </a:r>
            <a:r>
              <a:rPr lang="en-US" dirty="0" err="1"/>
              <a:t>Ees</a:t>
            </a:r>
            <a:r>
              <a:rPr lang="en-US" dirty="0"/>
              <a:t> can bring in an additional 11% improvement to compression without any further degradation in accuracy. Thus, </a:t>
            </a:r>
            <a:r>
              <a:rPr lang="en-US" dirty="0" err="1"/>
              <a:t>Ees</a:t>
            </a:r>
            <a:r>
              <a:rPr lang="en-US" dirty="0"/>
              <a:t> can help achieve compute reduction.</a:t>
            </a:r>
            <a:endParaRPr dirty="0"/>
          </a:p>
        </p:txBody>
      </p:sp>
    </p:spTree>
    <p:extLst>
      <p:ext uri="{BB962C8B-B14F-4D97-AF65-F5344CB8AC3E}">
        <p14:creationId xmlns:p14="http://schemas.microsoft.com/office/powerpoint/2010/main" val="1461309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937B9-1404-365D-164E-8170169CF295}"/>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5B244C8D-5F31-AF08-79DF-7112398606D8}"/>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F90B96EF-A953-4018-008C-0B12E12E893A}"/>
              </a:ext>
            </a:extLst>
          </p:cNvPr>
          <p:cNvSpPr>
            <a:spLocks noGrp="1"/>
          </p:cNvSpPr>
          <p:nvPr>
            <p:ph type="body" sz="quarter" idx="1"/>
          </p:nvPr>
        </p:nvSpPr>
        <p:spPr>
          <a:prstGeom prst="rect">
            <a:avLst/>
          </a:prstGeom>
        </p:spPr>
        <p:txBody>
          <a:bodyPr/>
          <a:lstStyle/>
          <a:p>
            <a:pPr marL="279400" indent="-279400">
              <a:buSzPct val="123000"/>
              <a:buChar char="-"/>
            </a:pPr>
            <a:r>
              <a:rPr lang="en-US" dirty="0"/>
              <a:t>However, we found that despite such ideal characteristics, </a:t>
            </a:r>
            <a:r>
              <a:rPr lang="en-US" dirty="0" err="1"/>
              <a:t>Ees</a:t>
            </a:r>
            <a:r>
              <a:rPr lang="en-US" dirty="0"/>
              <a:t> have not found practical usage due to one fundamental problem. The key mechanism for obtaining high throughput in DNN serving is to batch inputs to improve resource utilization. Here, we show the effect of </a:t>
            </a:r>
            <a:r>
              <a:rPr lang="en-US" dirty="0" err="1"/>
              <a:t>Ees</a:t>
            </a:r>
            <a:r>
              <a:rPr lang="en-US" dirty="0"/>
              <a:t> on batching – the x axis shows the ramp ids and y-axis shows the batch size and corresponding GPU utilization. We can clearly notice that the batch size shrinks during the execution of the model, resulting in significant underutilization of GPUs. Due to the nature of the current engineering of GPUs and inference frameworks, this dynamism results in </a:t>
            </a:r>
            <a:r>
              <a:rPr lang="en-US" dirty="0" err="1"/>
              <a:t>Ees</a:t>
            </a:r>
            <a:r>
              <a:rPr lang="en-US" dirty="0"/>
              <a:t> performing worse than vanilla models (models without exiting). Our experience working with industry partners indicate that if we are able to resolve the batching &amp; resource utilization problem, then there are significant practical </a:t>
            </a:r>
            <a:r>
              <a:rPr lang="en-US" dirty="0" err="1"/>
              <a:t>usecases</a:t>
            </a:r>
            <a:r>
              <a:rPr lang="en-US" dirty="0"/>
              <a:t> that can benefit from them </a:t>
            </a:r>
            <a:endParaRPr dirty="0"/>
          </a:p>
        </p:txBody>
      </p:sp>
    </p:spTree>
    <p:extLst>
      <p:ext uri="{BB962C8B-B14F-4D97-AF65-F5344CB8AC3E}">
        <p14:creationId xmlns:p14="http://schemas.microsoft.com/office/powerpoint/2010/main" val="2531250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57118-C906-B6A0-3CD9-66BCF7990CED}"/>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3D8E406E-70A3-5FCA-A9D4-FE4E995AB21F}"/>
              </a:ext>
            </a:extLst>
          </p:cNvPr>
          <p:cNvSpPr>
            <a:spLocks noGrp="1" noRot="1" noChangeAspect="1"/>
          </p:cNvSpPr>
          <p:nvPr>
            <p:ph type="sldImg"/>
          </p:nvPr>
        </p:nvSpPr>
        <p:spPr>
          <a:prstGeom prst="rect">
            <a:avLst/>
          </a:prstGeom>
        </p:spPr>
        <p:txBody>
          <a:bodyPr/>
          <a:lstStyle/>
          <a:p>
            <a:endParaRPr/>
          </a:p>
        </p:txBody>
      </p:sp>
      <p:sp>
        <p:nvSpPr>
          <p:cNvPr id="255" name="Shape 255">
            <a:extLst>
              <a:ext uri="{FF2B5EF4-FFF2-40B4-BE49-F238E27FC236}">
                <a16:creationId xmlns:a16="http://schemas.microsoft.com/office/drawing/2014/main" id="{24D11198-27BC-176D-3631-504A67561029}"/>
              </a:ext>
            </a:extLst>
          </p:cNvPr>
          <p:cNvSpPr>
            <a:spLocks noGrp="1"/>
          </p:cNvSpPr>
          <p:nvPr>
            <p:ph type="body" sz="quarter" idx="1"/>
          </p:nvPr>
        </p:nvSpPr>
        <p:spPr>
          <a:prstGeom prst="rect">
            <a:avLst/>
          </a:prstGeom>
        </p:spPr>
        <p:txBody>
          <a:bodyPr/>
          <a:lstStyle/>
          <a:p>
            <a:pPr marL="279400" indent="-279400">
              <a:buSzPct val="123000"/>
              <a:buChar char="-"/>
            </a:pPr>
            <a:r>
              <a:rPr lang="en-US" sz="1200" kern="0" dirty="0">
                <a:latin typeface="Helvetica Neue"/>
                <a:ea typeface="Helvetica Neue"/>
                <a:cs typeface="Helvetica Neue"/>
                <a:sym typeface="Helvetica Neue"/>
              </a:rPr>
              <a:t>In this work, we present E3, a system that makes </a:t>
            </a:r>
            <a:r>
              <a:rPr lang="en-US" sz="1200" kern="0" dirty="0" err="1">
                <a:latin typeface="Helvetica Neue"/>
                <a:ea typeface="Helvetica Neue"/>
                <a:cs typeface="Helvetica Neue"/>
                <a:sym typeface="Helvetica Neue"/>
              </a:rPr>
              <a:t>Ees</a:t>
            </a:r>
            <a:r>
              <a:rPr lang="en-US" sz="1200" kern="0" dirty="0">
                <a:latin typeface="Helvetica Neue"/>
                <a:ea typeface="Helvetica Neue"/>
                <a:cs typeface="Helvetica Neue"/>
                <a:sym typeface="Helvetica Neue"/>
              </a:rPr>
              <a:t> practical and leverages them for high throughput inference. E3 helps </a:t>
            </a:r>
            <a:r>
              <a:rPr lang="en-US" sz="1200" kern="0" dirty="0" err="1">
                <a:latin typeface="Helvetica Neue"/>
                <a:ea typeface="Helvetica Neue"/>
                <a:cs typeface="Helvetica Neue"/>
                <a:sym typeface="Helvetica Neue"/>
              </a:rPr>
              <a:t>Ees</a:t>
            </a:r>
            <a:r>
              <a:rPr lang="en-US" sz="1200" kern="0" dirty="0">
                <a:latin typeface="Helvetica Neue"/>
                <a:ea typeface="Helvetica Neue"/>
                <a:cs typeface="Helvetica Neue"/>
                <a:sym typeface="Helvetica Neue"/>
              </a:rPr>
              <a:t> realize their promise of true per-input compute savings and it does so by resolving the batching and its resultant underutilization challenge.</a:t>
            </a:r>
          </a:p>
        </p:txBody>
      </p:sp>
    </p:spTree>
    <p:extLst>
      <p:ext uri="{BB962C8B-B14F-4D97-AF65-F5344CB8AC3E}">
        <p14:creationId xmlns:p14="http://schemas.microsoft.com/office/powerpoint/2010/main" val="269921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a:t>1/8/24</a:t>
            </a:r>
          </a:p>
        </p:txBody>
      </p:sp>
      <p:sp>
        <p:nvSpPr>
          <p:cNvPr id="5" name="Footer Placeholder 4"/>
          <p:cNvSpPr>
            <a:spLocks noGrp="1"/>
          </p:cNvSpPr>
          <p:nvPr>
            <p:ph type="ftr" sz="quarter" idx="11"/>
          </p:nvPr>
        </p:nvSpPr>
        <p:spPr/>
        <p:txBody>
          <a:bodyPr/>
          <a:lstStyle/>
          <a:p>
            <a:r>
              <a:rPr lang="en-US"/>
              <a:t>CS8803 SAL - Spring 2024</a:t>
            </a:r>
          </a:p>
        </p:txBody>
      </p:sp>
      <p:sp>
        <p:nvSpPr>
          <p:cNvPr id="6" name="Slide Number Placeholder 5"/>
          <p:cNvSpPr>
            <a:spLocks noGrp="1"/>
          </p:cNvSpPr>
          <p:nvPr>
            <p:ph type="sldNum" sz="quarter" idx="12"/>
          </p:nvPr>
        </p:nvSpPr>
        <p:spPr/>
        <p:txBody>
          <a:bodyPr/>
          <a:lstStyle/>
          <a:p>
            <a:fld id="{A4B62AA6-24A1-487E-B746-096C6C9E7913}" type="slidenum">
              <a:rPr lang="en-US" smtClean="0"/>
              <a:t>‹#›</a:t>
            </a:fld>
            <a:endParaRPr lang="en-US"/>
          </a:p>
        </p:txBody>
      </p:sp>
    </p:spTree>
    <p:extLst>
      <p:ext uri="{BB962C8B-B14F-4D97-AF65-F5344CB8AC3E}">
        <p14:creationId xmlns:p14="http://schemas.microsoft.com/office/powerpoint/2010/main" val="3504281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1/8/24</a:t>
            </a:r>
          </a:p>
        </p:txBody>
      </p:sp>
      <p:sp>
        <p:nvSpPr>
          <p:cNvPr id="5" name="Footer Placeholder 4"/>
          <p:cNvSpPr>
            <a:spLocks noGrp="1"/>
          </p:cNvSpPr>
          <p:nvPr>
            <p:ph type="ftr" sz="quarter" idx="11"/>
          </p:nvPr>
        </p:nvSpPr>
        <p:spPr/>
        <p:txBody>
          <a:bodyPr/>
          <a:lstStyle/>
          <a:p>
            <a:r>
              <a:rPr lang="en-US"/>
              <a:t>CS8803 SAL - Spring 2024</a:t>
            </a:r>
          </a:p>
        </p:txBody>
      </p:sp>
      <p:sp>
        <p:nvSpPr>
          <p:cNvPr id="6" name="Slide Number Placeholder 5"/>
          <p:cNvSpPr>
            <a:spLocks noGrp="1"/>
          </p:cNvSpPr>
          <p:nvPr>
            <p:ph type="sldNum" sz="quarter" idx="12"/>
          </p:nvPr>
        </p:nvSpPr>
        <p:spPr/>
        <p:txBody>
          <a:bodyPr/>
          <a:lstStyle/>
          <a:p>
            <a:fld id="{A4B62AA6-24A1-487E-B746-096C6C9E7913}" type="slidenum">
              <a:rPr lang="en-US" smtClean="0"/>
              <a:t>‹#›</a:t>
            </a:fld>
            <a:endParaRPr lang="en-US"/>
          </a:p>
        </p:txBody>
      </p:sp>
    </p:spTree>
    <p:extLst>
      <p:ext uri="{BB962C8B-B14F-4D97-AF65-F5344CB8AC3E}">
        <p14:creationId xmlns:p14="http://schemas.microsoft.com/office/powerpoint/2010/main" val="66247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1/8/24</a:t>
            </a:r>
          </a:p>
        </p:txBody>
      </p:sp>
      <p:sp>
        <p:nvSpPr>
          <p:cNvPr id="5" name="Footer Placeholder 4"/>
          <p:cNvSpPr>
            <a:spLocks noGrp="1"/>
          </p:cNvSpPr>
          <p:nvPr>
            <p:ph type="ftr" sz="quarter" idx="11"/>
          </p:nvPr>
        </p:nvSpPr>
        <p:spPr/>
        <p:txBody>
          <a:bodyPr/>
          <a:lstStyle/>
          <a:p>
            <a:r>
              <a:rPr lang="en-US"/>
              <a:t>CS8803 SAL - Spring 2024</a:t>
            </a:r>
          </a:p>
        </p:txBody>
      </p:sp>
      <p:sp>
        <p:nvSpPr>
          <p:cNvPr id="6" name="Slide Number Placeholder 5"/>
          <p:cNvSpPr>
            <a:spLocks noGrp="1"/>
          </p:cNvSpPr>
          <p:nvPr>
            <p:ph type="sldNum" sz="quarter" idx="12"/>
          </p:nvPr>
        </p:nvSpPr>
        <p:spPr/>
        <p:txBody>
          <a:bodyPr/>
          <a:lstStyle/>
          <a:p>
            <a:fld id="{A4B62AA6-24A1-487E-B746-096C6C9E7913}" type="slidenum">
              <a:rPr lang="en-US" smtClean="0"/>
              <a:t>‹#›</a:t>
            </a:fld>
            <a:endParaRPr lang="en-US"/>
          </a:p>
        </p:txBody>
      </p:sp>
    </p:spTree>
    <p:extLst>
      <p:ext uri="{BB962C8B-B14F-4D97-AF65-F5344CB8AC3E}">
        <p14:creationId xmlns:p14="http://schemas.microsoft.com/office/powerpoint/2010/main" val="165421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9F96-3B49-F84B-8EE5-8E7014EFDF70}"/>
              </a:ext>
            </a:extLst>
          </p:cNvPr>
          <p:cNvSpPr>
            <a:spLocks noGrp="1"/>
          </p:cNvSpPr>
          <p:nvPr>
            <p:ph type="ctrTitle"/>
          </p:nvPr>
        </p:nvSpPr>
        <p:spPr>
          <a:xfrm>
            <a:off x="1524000" y="1122363"/>
            <a:ext cx="9144000" cy="2387600"/>
          </a:xfrm>
        </p:spPr>
        <p:txBody>
          <a:bodyPr anchor="b"/>
          <a:lstStyle>
            <a:lvl1pPr algn="ctr">
              <a:defRPr sz="6000" baseline="0">
                <a:latin typeface="Avenir Next" panose="020B0503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90C88D4-7BFD-9241-8E75-C9FAA1239D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DD907B-DF6A-384F-AA67-D2B89C47F562}"/>
              </a:ext>
            </a:extLst>
          </p:cNvPr>
          <p:cNvSpPr>
            <a:spLocks noGrp="1"/>
          </p:cNvSpPr>
          <p:nvPr>
            <p:ph type="dt" sz="half" idx="10"/>
          </p:nvPr>
        </p:nvSpPr>
        <p:spPr/>
        <p:txBody>
          <a:bodyPr/>
          <a:lstStyle/>
          <a:p>
            <a:fld id="{27126B65-3109-2342-875C-8744CC81F7E6}" type="datetime1">
              <a:rPr lang="en-US" smtClean="0"/>
              <a:t>10/30/24</a:t>
            </a:fld>
            <a:endParaRPr lang="en-US"/>
          </a:p>
        </p:txBody>
      </p:sp>
      <p:sp>
        <p:nvSpPr>
          <p:cNvPr id="5" name="Footer Placeholder 4">
            <a:extLst>
              <a:ext uri="{FF2B5EF4-FFF2-40B4-BE49-F238E27FC236}">
                <a16:creationId xmlns:a16="http://schemas.microsoft.com/office/drawing/2014/main" id="{01C85C53-FA8F-E24E-A769-98EB79BFC1E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71096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F7DF3-451E-5542-B192-F32252A3B94E}"/>
              </a:ext>
            </a:extLst>
          </p:cNvPr>
          <p:cNvSpPr>
            <a:spLocks noGrp="1"/>
          </p:cNvSpPr>
          <p:nvPr>
            <p:ph type="title"/>
          </p:nvPr>
        </p:nvSpPr>
        <p:spPr>
          <a:xfrm>
            <a:off x="838200" y="15268"/>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8B3ABF9-184C-3E43-B457-CFF91929B0A8}"/>
              </a:ext>
            </a:extLst>
          </p:cNvPr>
          <p:cNvSpPr>
            <a:spLocks noGrp="1"/>
          </p:cNvSpPr>
          <p:nvPr>
            <p:ph idx="1"/>
          </p:nvPr>
        </p:nvSpPr>
        <p:spPr/>
        <p:txBody>
          <a:bodyPr/>
          <a:lstStyle>
            <a:lvl1pPr>
              <a:defRPr baseline="0">
                <a:latin typeface="Avenir Next" panose="020B0503020202020204" pitchFamily="34" charset="0"/>
              </a:defRPr>
            </a:lvl1pPr>
            <a:lvl2pPr>
              <a:defRPr baseline="0">
                <a:latin typeface="Avenir Next" panose="020B0503020202020204" pitchFamily="34" charset="0"/>
              </a:defRPr>
            </a:lvl2pPr>
            <a:lvl3pPr>
              <a:defRPr baseline="0">
                <a:latin typeface="Avenir Next" panose="020B0503020202020204" pitchFamily="34" charset="0"/>
              </a:defRPr>
            </a:lvl3pPr>
            <a:lvl4pPr>
              <a:defRPr baseline="0">
                <a:latin typeface="Avenir Next" panose="020B0503020202020204" pitchFamily="34" charset="0"/>
              </a:defRPr>
            </a:lvl4pPr>
            <a:lvl5pPr>
              <a:defRPr baseline="0">
                <a:latin typeface="Avenir Next" panose="020B05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505CF-6090-7841-ABE1-FB0E25410D04}"/>
              </a:ext>
            </a:extLst>
          </p:cNvPr>
          <p:cNvSpPr>
            <a:spLocks noGrp="1"/>
          </p:cNvSpPr>
          <p:nvPr>
            <p:ph type="dt" sz="half" idx="10"/>
          </p:nvPr>
        </p:nvSpPr>
        <p:spPr/>
        <p:txBody>
          <a:bodyPr/>
          <a:lstStyle/>
          <a:p>
            <a:fld id="{0F520CF3-ED3C-6848-9557-3BF6A3FB7D62}" type="datetime1">
              <a:rPr lang="en-US" smtClean="0"/>
              <a:t>10/30/24</a:t>
            </a:fld>
            <a:endParaRPr lang="en-US"/>
          </a:p>
        </p:txBody>
      </p:sp>
      <p:sp>
        <p:nvSpPr>
          <p:cNvPr id="5" name="Footer Placeholder 4">
            <a:extLst>
              <a:ext uri="{FF2B5EF4-FFF2-40B4-BE49-F238E27FC236}">
                <a16:creationId xmlns:a16="http://schemas.microsoft.com/office/drawing/2014/main" id="{7F68749B-39A5-3240-BF4B-D17A693572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24159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35839-22F2-8842-8C5B-7D67402147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A78520-5A85-3F49-A471-E9C839BEFD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DEE5B9-CF83-1548-AA92-71465DB6F05A}"/>
              </a:ext>
            </a:extLst>
          </p:cNvPr>
          <p:cNvSpPr>
            <a:spLocks noGrp="1"/>
          </p:cNvSpPr>
          <p:nvPr>
            <p:ph type="dt" sz="half" idx="10"/>
          </p:nvPr>
        </p:nvSpPr>
        <p:spPr/>
        <p:txBody>
          <a:bodyPr/>
          <a:lstStyle/>
          <a:p>
            <a:fld id="{9D495A2B-B43E-2343-8E30-2852E26D4E1C}" type="datetime1">
              <a:rPr lang="en-US" smtClean="0"/>
              <a:t>10/30/24</a:t>
            </a:fld>
            <a:endParaRPr lang="en-US"/>
          </a:p>
        </p:txBody>
      </p:sp>
      <p:sp>
        <p:nvSpPr>
          <p:cNvPr id="5" name="Footer Placeholder 4">
            <a:extLst>
              <a:ext uri="{FF2B5EF4-FFF2-40B4-BE49-F238E27FC236}">
                <a16:creationId xmlns:a16="http://schemas.microsoft.com/office/drawing/2014/main" id="{B595B92C-CA6B-A74F-90CA-64C5EB586A4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35236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FF93-9569-5D4F-8474-42F59E87F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130190-845D-9745-9F42-89BE67383A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64DAE8-F84B-6843-A024-18110C448D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D34D7-0E61-0745-A2B8-90870930AE6C}"/>
              </a:ext>
            </a:extLst>
          </p:cNvPr>
          <p:cNvSpPr>
            <a:spLocks noGrp="1"/>
          </p:cNvSpPr>
          <p:nvPr>
            <p:ph type="dt" sz="half" idx="10"/>
          </p:nvPr>
        </p:nvSpPr>
        <p:spPr/>
        <p:txBody>
          <a:bodyPr/>
          <a:lstStyle/>
          <a:p>
            <a:fld id="{FE516238-6388-D84C-A870-158DBB1FFC65}" type="datetime1">
              <a:rPr lang="en-US" smtClean="0"/>
              <a:t>10/30/24</a:t>
            </a:fld>
            <a:endParaRPr lang="en-US"/>
          </a:p>
        </p:txBody>
      </p:sp>
      <p:sp>
        <p:nvSpPr>
          <p:cNvPr id="6" name="Footer Placeholder 5">
            <a:extLst>
              <a:ext uri="{FF2B5EF4-FFF2-40B4-BE49-F238E27FC236}">
                <a16:creationId xmlns:a16="http://schemas.microsoft.com/office/drawing/2014/main" id="{963B92F1-15F9-3A4F-A68E-4499FB80332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70200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A5BF-58DB-8141-9BA0-B4B6A64894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410681-A032-7141-BECC-C3035701B1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8E7667-71AD-8047-9522-A18678F4FC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5F1D6-EECB-F047-B29C-5AB0F740F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91D76E6-CF7C-0A48-A1AD-E09DF43D99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22C596-E85E-6842-8039-D313D0435693}"/>
              </a:ext>
            </a:extLst>
          </p:cNvPr>
          <p:cNvSpPr>
            <a:spLocks noGrp="1"/>
          </p:cNvSpPr>
          <p:nvPr>
            <p:ph type="dt" sz="half" idx="10"/>
          </p:nvPr>
        </p:nvSpPr>
        <p:spPr/>
        <p:txBody>
          <a:bodyPr/>
          <a:lstStyle/>
          <a:p>
            <a:fld id="{C84B4E01-2A8C-5740-AC8D-8886B43FDD7C}" type="datetime1">
              <a:rPr lang="en-US" smtClean="0"/>
              <a:t>10/30/24</a:t>
            </a:fld>
            <a:endParaRPr lang="en-US"/>
          </a:p>
        </p:txBody>
      </p:sp>
      <p:sp>
        <p:nvSpPr>
          <p:cNvPr id="8" name="Footer Placeholder 7">
            <a:extLst>
              <a:ext uri="{FF2B5EF4-FFF2-40B4-BE49-F238E27FC236}">
                <a16:creationId xmlns:a16="http://schemas.microsoft.com/office/drawing/2014/main" id="{8BDACB15-6DFB-AE44-9DCB-EC73256023A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18403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F8BF-6092-3E4F-BA76-3B9A51435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95453-7AE4-FA4C-AD11-076BE315B342}"/>
              </a:ext>
            </a:extLst>
          </p:cNvPr>
          <p:cNvSpPr>
            <a:spLocks noGrp="1"/>
          </p:cNvSpPr>
          <p:nvPr>
            <p:ph type="dt" sz="half" idx="10"/>
          </p:nvPr>
        </p:nvSpPr>
        <p:spPr/>
        <p:txBody>
          <a:bodyPr/>
          <a:lstStyle/>
          <a:p>
            <a:fld id="{FF1260CE-52B3-D743-8544-732F15926AFF}" type="datetime1">
              <a:rPr lang="en-US" smtClean="0"/>
              <a:t>10/30/24</a:t>
            </a:fld>
            <a:endParaRPr lang="en-US"/>
          </a:p>
        </p:txBody>
      </p:sp>
      <p:sp>
        <p:nvSpPr>
          <p:cNvPr id="4" name="Footer Placeholder 3">
            <a:extLst>
              <a:ext uri="{FF2B5EF4-FFF2-40B4-BE49-F238E27FC236}">
                <a16:creationId xmlns:a16="http://schemas.microsoft.com/office/drawing/2014/main" id="{DE4E0EAA-C87C-924B-95FB-80937ED905A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69154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7722D6-2725-2444-853B-CF1BA64A961C}"/>
              </a:ext>
            </a:extLst>
          </p:cNvPr>
          <p:cNvSpPr>
            <a:spLocks noGrp="1"/>
          </p:cNvSpPr>
          <p:nvPr>
            <p:ph type="dt" sz="half" idx="10"/>
          </p:nvPr>
        </p:nvSpPr>
        <p:spPr/>
        <p:txBody>
          <a:bodyPr/>
          <a:lstStyle/>
          <a:p>
            <a:fld id="{D80BA6D8-A320-9340-B226-E44143BAA245}" type="datetime1">
              <a:rPr lang="en-US" smtClean="0"/>
              <a:t>10/30/24</a:t>
            </a:fld>
            <a:endParaRPr lang="en-US"/>
          </a:p>
        </p:txBody>
      </p:sp>
      <p:sp>
        <p:nvSpPr>
          <p:cNvPr id="3" name="Footer Placeholder 2">
            <a:extLst>
              <a:ext uri="{FF2B5EF4-FFF2-40B4-BE49-F238E27FC236}">
                <a16:creationId xmlns:a16="http://schemas.microsoft.com/office/drawing/2014/main" id="{B2962F11-D7D4-D146-A554-8EB81DB0A5E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69432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FA7DF-DD76-384F-B945-782CEFD53A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A3EDEB-04CA-A144-B8EE-640516B8C5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050FEF-F83E-374D-9BC7-F2793C887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54283A-649D-3848-8D27-A7F74A11601F}"/>
              </a:ext>
            </a:extLst>
          </p:cNvPr>
          <p:cNvSpPr>
            <a:spLocks noGrp="1"/>
          </p:cNvSpPr>
          <p:nvPr>
            <p:ph type="dt" sz="half" idx="10"/>
          </p:nvPr>
        </p:nvSpPr>
        <p:spPr/>
        <p:txBody>
          <a:bodyPr/>
          <a:lstStyle/>
          <a:p>
            <a:fld id="{4DE2F027-2197-684C-B724-44E1FC680484}" type="datetime1">
              <a:rPr lang="en-US" smtClean="0"/>
              <a:t>10/30/24</a:t>
            </a:fld>
            <a:endParaRPr lang="en-US"/>
          </a:p>
        </p:txBody>
      </p:sp>
      <p:sp>
        <p:nvSpPr>
          <p:cNvPr id="6" name="Footer Placeholder 5">
            <a:extLst>
              <a:ext uri="{FF2B5EF4-FFF2-40B4-BE49-F238E27FC236}">
                <a16:creationId xmlns:a16="http://schemas.microsoft.com/office/drawing/2014/main" id="{9D577AF8-5463-1244-8114-AC4968A080F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24463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92874"/>
            <a:ext cx="2743200" cy="365125"/>
          </a:xfrm>
        </p:spPr>
        <p:txBody>
          <a:bodyPr/>
          <a:lstStyle/>
          <a:p>
            <a:r>
              <a:rPr lang="en-US"/>
              <a:t>1/8/24</a:t>
            </a:r>
          </a:p>
        </p:txBody>
      </p:sp>
      <p:sp>
        <p:nvSpPr>
          <p:cNvPr id="5" name="Footer Placeholder 4"/>
          <p:cNvSpPr>
            <a:spLocks noGrp="1"/>
          </p:cNvSpPr>
          <p:nvPr>
            <p:ph type="ftr" sz="quarter" idx="11"/>
          </p:nvPr>
        </p:nvSpPr>
        <p:spPr>
          <a:xfrm>
            <a:off x="4395787" y="6492875"/>
            <a:ext cx="3400425" cy="365125"/>
          </a:xfrm>
        </p:spPr>
        <p:txBody>
          <a:bodyPr/>
          <a:lstStyle>
            <a:lvl1pPr algn="ctr">
              <a:defRPr/>
            </a:lvl1pPr>
          </a:lstStyle>
          <a:p>
            <a:r>
              <a:rPr lang="en-US"/>
              <a:t>CS8803 SAL - Spring 2024</a:t>
            </a:r>
          </a:p>
        </p:txBody>
      </p:sp>
      <p:sp>
        <p:nvSpPr>
          <p:cNvPr id="6" name="Slide Number Placeholder 5"/>
          <p:cNvSpPr>
            <a:spLocks noGrp="1"/>
          </p:cNvSpPr>
          <p:nvPr>
            <p:ph type="sldNum" sz="quarter" idx="12"/>
          </p:nvPr>
        </p:nvSpPr>
        <p:spPr>
          <a:xfrm>
            <a:off x="8610600" y="6481761"/>
            <a:ext cx="2743200" cy="365125"/>
          </a:xfrm>
        </p:spPr>
        <p:txBody>
          <a:bodyPr/>
          <a:lstStyle>
            <a:lvl1pPr algn="r">
              <a:defRPr/>
            </a:lvl1pPr>
          </a:lstStyle>
          <a:p>
            <a:fld id="{A4B62AA6-24A1-487E-B746-096C6C9E7913}" type="slidenum">
              <a:rPr lang="en-US" smtClean="0"/>
              <a:pPr/>
              <a:t>‹#›</a:t>
            </a:fld>
            <a:endParaRPr lang="en-US" dirty="0"/>
          </a:p>
        </p:txBody>
      </p:sp>
    </p:spTree>
    <p:extLst>
      <p:ext uri="{BB962C8B-B14F-4D97-AF65-F5344CB8AC3E}">
        <p14:creationId xmlns:p14="http://schemas.microsoft.com/office/powerpoint/2010/main" val="938334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9700-BF0D-314B-BCA5-78522B471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EE0359-93CD-2846-8314-A4F3FF69F5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ACFD32-12B0-404B-90AF-80745C3CD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1AB8D0-CFBC-D647-8258-ECCEAE4C2CF9}"/>
              </a:ext>
            </a:extLst>
          </p:cNvPr>
          <p:cNvSpPr>
            <a:spLocks noGrp="1"/>
          </p:cNvSpPr>
          <p:nvPr>
            <p:ph type="dt" sz="half" idx="10"/>
          </p:nvPr>
        </p:nvSpPr>
        <p:spPr/>
        <p:txBody>
          <a:bodyPr/>
          <a:lstStyle/>
          <a:p>
            <a:fld id="{48C8349F-1CDB-4343-8B35-AFD59D381E08}" type="datetime1">
              <a:rPr lang="en-US" smtClean="0"/>
              <a:t>10/30/24</a:t>
            </a:fld>
            <a:endParaRPr lang="en-US"/>
          </a:p>
        </p:txBody>
      </p:sp>
      <p:sp>
        <p:nvSpPr>
          <p:cNvPr id="6" name="Footer Placeholder 5">
            <a:extLst>
              <a:ext uri="{FF2B5EF4-FFF2-40B4-BE49-F238E27FC236}">
                <a16:creationId xmlns:a16="http://schemas.microsoft.com/office/drawing/2014/main" id="{0DEB4AA6-2FE9-EF41-9963-C68394BBEDE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73475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BA3B-931F-8F42-9A5F-FCBFA8C9A8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EC792F-5475-9E4F-A85B-A182751BE1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03C4F-5F65-1340-9CE9-31D28FEFB00F}"/>
              </a:ext>
            </a:extLst>
          </p:cNvPr>
          <p:cNvSpPr>
            <a:spLocks noGrp="1"/>
          </p:cNvSpPr>
          <p:nvPr>
            <p:ph type="dt" sz="half" idx="10"/>
          </p:nvPr>
        </p:nvSpPr>
        <p:spPr/>
        <p:txBody>
          <a:bodyPr/>
          <a:lstStyle/>
          <a:p>
            <a:fld id="{80AEA3E7-D923-074A-A1EE-E38F6B2623BD}" type="datetime1">
              <a:rPr lang="en-US" smtClean="0"/>
              <a:t>10/30/24</a:t>
            </a:fld>
            <a:endParaRPr lang="en-US"/>
          </a:p>
        </p:txBody>
      </p:sp>
      <p:sp>
        <p:nvSpPr>
          <p:cNvPr id="5" name="Footer Placeholder 4">
            <a:extLst>
              <a:ext uri="{FF2B5EF4-FFF2-40B4-BE49-F238E27FC236}">
                <a16:creationId xmlns:a16="http://schemas.microsoft.com/office/drawing/2014/main" id="{5CD37722-3F61-EB45-A041-B6086FC1455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355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BC1BCA-EC77-214B-979D-6B7DAEEEED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0526BB-7BC3-EA42-A1EB-BCFEE5E100E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068CD-DAB6-464F-93B4-163AEE34215C}"/>
              </a:ext>
            </a:extLst>
          </p:cNvPr>
          <p:cNvSpPr>
            <a:spLocks noGrp="1"/>
          </p:cNvSpPr>
          <p:nvPr>
            <p:ph type="dt" sz="half" idx="10"/>
          </p:nvPr>
        </p:nvSpPr>
        <p:spPr/>
        <p:txBody>
          <a:bodyPr/>
          <a:lstStyle/>
          <a:p>
            <a:fld id="{0DB4059D-6698-9041-B6EC-6AC5A57505C1}" type="datetime1">
              <a:rPr lang="en-US" smtClean="0"/>
              <a:t>10/30/24</a:t>
            </a:fld>
            <a:endParaRPr lang="en-US"/>
          </a:p>
        </p:txBody>
      </p:sp>
      <p:sp>
        <p:nvSpPr>
          <p:cNvPr id="5" name="Footer Placeholder 4">
            <a:extLst>
              <a:ext uri="{FF2B5EF4-FFF2-40B4-BE49-F238E27FC236}">
                <a16:creationId xmlns:a16="http://schemas.microsoft.com/office/drawing/2014/main" id="{C3203251-9097-8140-81B8-E9D4364D262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6523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algn="l"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5"/>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algn="l" defTabSz="412750">
              <a:lnSpc>
                <a:spcPct val="100000"/>
              </a:lnSpc>
              <a:spcBef>
                <a:spcPts val="0"/>
              </a:spcBef>
              <a:buSzTx/>
              <a:buNone/>
              <a:defRPr sz="2750"/>
            </a:lvl1pPr>
            <a:lvl2pPr marL="0" indent="228600" algn="l" defTabSz="412750">
              <a:lnSpc>
                <a:spcPct val="100000"/>
              </a:lnSpc>
              <a:spcBef>
                <a:spcPts val="0"/>
              </a:spcBef>
              <a:buSzTx/>
              <a:buNone/>
              <a:defRPr sz="2750"/>
            </a:lvl2pPr>
            <a:lvl3pPr marL="0" indent="457200" algn="l" defTabSz="412750">
              <a:lnSpc>
                <a:spcPct val="100000"/>
              </a:lnSpc>
              <a:spcBef>
                <a:spcPts val="0"/>
              </a:spcBef>
              <a:buSzTx/>
              <a:buNone/>
              <a:defRPr sz="2750"/>
            </a:lvl3pPr>
            <a:lvl4pPr marL="0" indent="685800" algn="l" defTabSz="412750">
              <a:lnSpc>
                <a:spcPct val="100000"/>
              </a:lnSpc>
              <a:spcBef>
                <a:spcPts val="0"/>
              </a:spcBef>
              <a:buSzTx/>
              <a:buNone/>
              <a:defRPr sz="2750"/>
            </a:lvl4pPr>
            <a:lvl5pPr marL="0" indent="914400" algn="l" defTabSz="412750">
              <a:lnSpc>
                <a:spcPct val="100000"/>
              </a:lnSpc>
              <a:spcBef>
                <a:spcPts val="0"/>
              </a:spcBef>
              <a:buSzTx/>
              <a:buNone/>
              <a:defRPr sz="2750"/>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50291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algn="l"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algn="l" defTabSz="412750">
              <a:lnSpc>
                <a:spcPct val="100000"/>
              </a:lnSpc>
              <a:spcBef>
                <a:spcPts val="0"/>
              </a:spcBef>
              <a:buSzTx/>
              <a:buNone/>
              <a:defRPr sz="2750"/>
            </a:lvl1pPr>
            <a:lvl2pPr marL="0" indent="228600" algn="l" defTabSz="412750">
              <a:lnSpc>
                <a:spcPct val="100000"/>
              </a:lnSpc>
              <a:spcBef>
                <a:spcPts val="0"/>
              </a:spcBef>
              <a:buSzTx/>
              <a:buNone/>
              <a:defRPr sz="2750"/>
            </a:lvl2pPr>
            <a:lvl3pPr marL="0" indent="457200" algn="l" defTabSz="412750">
              <a:lnSpc>
                <a:spcPct val="100000"/>
              </a:lnSpc>
              <a:spcBef>
                <a:spcPts val="0"/>
              </a:spcBef>
              <a:buSzTx/>
              <a:buNone/>
              <a:defRPr sz="2750"/>
            </a:lvl3pPr>
            <a:lvl4pPr marL="0" indent="685800" algn="l" defTabSz="412750">
              <a:lnSpc>
                <a:spcPct val="100000"/>
              </a:lnSpc>
              <a:spcBef>
                <a:spcPts val="0"/>
              </a:spcBef>
              <a:buSzTx/>
              <a:buNone/>
              <a:defRPr sz="2750"/>
            </a:lvl4pPr>
            <a:lvl5pPr marL="0" indent="914400" algn="l" defTabSz="412750">
              <a:lnSpc>
                <a:spcPct val="100000"/>
              </a:lnSpc>
              <a:spcBef>
                <a:spcPts val="0"/>
              </a:spcBef>
              <a:buSzTx/>
              <a:buNone/>
              <a:defRPr sz="2750"/>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412800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algn="l" defTabSz="412750">
              <a:lnSpc>
                <a:spcPct val="100000"/>
              </a:lnSpc>
              <a:spcBef>
                <a:spcPts val="0"/>
              </a:spcBef>
              <a:buSzTx/>
              <a:buNone/>
              <a:defRPr sz="2750"/>
            </a:lvl1pPr>
            <a:lvl2pPr marL="0" indent="228600" algn="l" defTabSz="412750">
              <a:lnSpc>
                <a:spcPct val="100000"/>
              </a:lnSpc>
              <a:spcBef>
                <a:spcPts val="0"/>
              </a:spcBef>
              <a:buSzTx/>
              <a:buNone/>
              <a:defRPr sz="2750"/>
            </a:lvl2pPr>
            <a:lvl3pPr marL="0" indent="457200" algn="l" defTabSz="412750">
              <a:lnSpc>
                <a:spcPct val="100000"/>
              </a:lnSpc>
              <a:spcBef>
                <a:spcPts val="0"/>
              </a:spcBef>
              <a:buSzTx/>
              <a:buNone/>
              <a:defRPr sz="2750"/>
            </a:lvl3pPr>
            <a:lvl4pPr marL="0" indent="685800" algn="l" defTabSz="412750">
              <a:lnSpc>
                <a:spcPct val="100000"/>
              </a:lnSpc>
              <a:spcBef>
                <a:spcPts val="0"/>
              </a:spcBef>
              <a:buSzTx/>
              <a:buNone/>
              <a:defRPr sz="2750"/>
            </a:lvl4pPr>
            <a:lvl5pPr marL="0" indent="914400" algn="l" defTabSz="412750">
              <a:lnSpc>
                <a:spcPct val="100000"/>
              </a:lnSpc>
              <a:spcBef>
                <a:spcPts val="0"/>
              </a:spcBef>
              <a:buSzTx/>
              <a:buNone/>
              <a:defRPr sz="2750"/>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9566" y="6350326"/>
            <a:ext cx="349455"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366640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algn="l" defTabSz="412750">
              <a:lnSpc>
                <a:spcPct val="100000"/>
              </a:lnSpc>
              <a:spcBef>
                <a:spcPts val="0"/>
              </a:spcBef>
              <a:buSzTx/>
              <a:buNone/>
              <a:defRPr sz="2750"/>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259195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379761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algn="l" defTabSz="412750">
              <a:lnSpc>
                <a:spcPct val="100000"/>
              </a:lnSpc>
              <a:spcBef>
                <a:spcPts val="0"/>
              </a:spcBef>
              <a:buSzTx/>
              <a:buNone/>
              <a:defRPr sz="2750"/>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479892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9566" y="6350326"/>
            <a:ext cx="349455"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171874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1/8/24</a:t>
            </a:r>
          </a:p>
        </p:txBody>
      </p:sp>
      <p:sp>
        <p:nvSpPr>
          <p:cNvPr id="5" name="Footer Placeholder 4"/>
          <p:cNvSpPr>
            <a:spLocks noGrp="1"/>
          </p:cNvSpPr>
          <p:nvPr>
            <p:ph type="ftr" sz="quarter" idx="11"/>
          </p:nvPr>
        </p:nvSpPr>
        <p:spPr/>
        <p:txBody>
          <a:bodyPr/>
          <a:lstStyle/>
          <a:p>
            <a:r>
              <a:rPr lang="en-US"/>
              <a:t>CS8803 SAL - Spring 2024</a:t>
            </a:r>
          </a:p>
        </p:txBody>
      </p:sp>
      <p:sp>
        <p:nvSpPr>
          <p:cNvPr id="6" name="Slide Number Placeholder 5"/>
          <p:cNvSpPr>
            <a:spLocks noGrp="1"/>
          </p:cNvSpPr>
          <p:nvPr>
            <p:ph type="sldNum" sz="quarter" idx="12"/>
          </p:nvPr>
        </p:nvSpPr>
        <p:spPr/>
        <p:txBody>
          <a:bodyPr/>
          <a:lstStyle/>
          <a:p>
            <a:fld id="{A4B62AA6-24A1-487E-B746-096C6C9E7913}" type="slidenum">
              <a:rPr lang="en-US" smtClean="0"/>
              <a:t>‹#›</a:t>
            </a:fld>
            <a:endParaRPr lang="en-US"/>
          </a:p>
        </p:txBody>
      </p:sp>
    </p:spTree>
    <p:extLst>
      <p:ext uri="{BB962C8B-B14F-4D97-AF65-F5344CB8AC3E}">
        <p14:creationId xmlns:p14="http://schemas.microsoft.com/office/powerpoint/2010/main" val="1715902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algn="l" defTabSz="412750">
              <a:lnSpc>
                <a:spcPct val="100000"/>
              </a:lnSpc>
              <a:spcBef>
                <a:spcPts val="0"/>
              </a:spcBef>
              <a:buSzTx/>
              <a:buNone/>
              <a:defRPr sz="2750"/>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51298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algn="l" defTabSz="412750">
              <a:lnSpc>
                <a:spcPct val="100000"/>
              </a:lnSpc>
              <a:spcBef>
                <a:spcPts val="0"/>
              </a:spcBef>
              <a:buSzTx/>
              <a:buNone/>
              <a:defRPr sz="2750"/>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algn="l" defTabSz="412750">
              <a:lnSpc>
                <a:spcPct val="100000"/>
              </a:lnSpc>
              <a:spcBef>
                <a:spcPts val="900"/>
              </a:spcBef>
              <a:buSzTx/>
              <a:buNone/>
              <a:defRPr sz="2750" spc="-28"/>
            </a:lvl1pPr>
            <a:lvl2pPr marL="0" indent="228600" algn="l" defTabSz="412750">
              <a:lnSpc>
                <a:spcPct val="100000"/>
              </a:lnSpc>
              <a:spcBef>
                <a:spcPts val="900"/>
              </a:spcBef>
              <a:buSzTx/>
              <a:buNone/>
              <a:defRPr sz="2750" spc="-28"/>
            </a:lvl2pPr>
            <a:lvl3pPr marL="0" indent="457200" algn="l" defTabSz="412750">
              <a:lnSpc>
                <a:spcPct val="100000"/>
              </a:lnSpc>
              <a:spcBef>
                <a:spcPts val="900"/>
              </a:spcBef>
              <a:buSzTx/>
              <a:buNone/>
              <a:defRPr sz="2750" spc="-28"/>
            </a:lvl3pPr>
            <a:lvl4pPr marL="0" indent="685800" algn="l" defTabSz="412750">
              <a:lnSpc>
                <a:spcPct val="100000"/>
              </a:lnSpc>
              <a:spcBef>
                <a:spcPts val="900"/>
              </a:spcBef>
              <a:buSzTx/>
              <a:buNone/>
              <a:defRPr sz="2750" spc="-28"/>
            </a:lvl4pPr>
            <a:lvl5pPr marL="0" indent="914400" algn="l"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108854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944650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nSpc>
                <a:spcPct val="80000"/>
              </a:lnSpc>
              <a:spcBef>
                <a:spcPts val="0"/>
              </a:spcBef>
              <a:buSzTx/>
              <a:buNone/>
              <a:defRPr sz="12500" b="1" spc="-125"/>
            </a:lvl1pPr>
            <a:lvl2pPr marL="0" indent="228600">
              <a:lnSpc>
                <a:spcPct val="80000"/>
              </a:lnSpc>
              <a:spcBef>
                <a:spcPts val="0"/>
              </a:spcBef>
              <a:buSzTx/>
              <a:buNone/>
              <a:defRPr sz="12500" b="1" spc="-125"/>
            </a:lvl2pPr>
            <a:lvl3pPr marL="0" indent="457200">
              <a:lnSpc>
                <a:spcPct val="80000"/>
              </a:lnSpc>
              <a:spcBef>
                <a:spcPts val="0"/>
              </a:spcBef>
              <a:buSzTx/>
              <a:buNone/>
              <a:defRPr sz="12500" b="1" spc="-125"/>
            </a:lvl3pPr>
            <a:lvl4pPr marL="0" indent="685800">
              <a:lnSpc>
                <a:spcPct val="80000"/>
              </a:lnSpc>
              <a:spcBef>
                <a:spcPts val="0"/>
              </a:spcBef>
              <a:buSzTx/>
              <a:buNone/>
              <a:defRPr sz="12500" b="1" spc="-125"/>
            </a:lvl4pPr>
            <a:lvl5pPr marL="0" indent="914400">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285263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algn="l"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lgn="l">
              <a:spcBef>
                <a:spcPts val="0"/>
              </a:spcBef>
              <a:buSzTx/>
              <a:buNone/>
              <a:defRPr sz="4250" spc="-85">
                <a:latin typeface="Helvetica Neue Medium"/>
                <a:ea typeface="Helvetica Neue Medium"/>
                <a:cs typeface="Helvetica Neue Medium"/>
                <a:sym typeface="Helvetica Neue Medium"/>
              </a:defRPr>
            </a:lvl1pPr>
            <a:lvl2pPr marL="319462" indent="-6350" algn="l">
              <a:spcBef>
                <a:spcPts val="0"/>
              </a:spcBef>
              <a:buSzTx/>
              <a:buNone/>
              <a:defRPr sz="4250" spc="-85">
                <a:latin typeface="Helvetica Neue Medium"/>
                <a:ea typeface="Helvetica Neue Medium"/>
                <a:cs typeface="Helvetica Neue Medium"/>
                <a:sym typeface="Helvetica Neue Medium"/>
              </a:defRPr>
            </a:lvl2pPr>
            <a:lvl3pPr marL="319462" indent="222250" algn="l">
              <a:spcBef>
                <a:spcPts val="0"/>
              </a:spcBef>
              <a:buSzTx/>
              <a:buNone/>
              <a:defRPr sz="4250" spc="-85">
                <a:latin typeface="Helvetica Neue Medium"/>
                <a:ea typeface="Helvetica Neue Medium"/>
                <a:cs typeface="Helvetica Neue Medium"/>
                <a:sym typeface="Helvetica Neue Medium"/>
              </a:defRPr>
            </a:lvl3pPr>
            <a:lvl4pPr marL="319462" indent="450850" algn="l">
              <a:spcBef>
                <a:spcPts val="0"/>
              </a:spcBef>
              <a:buSzTx/>
              <a:buNone/>
              <a:defRPr sz="4250" spc="-85">
                <a:latin typeface="Helvetica Neue Medium"/>
                <a:ea typeface="Helvetica Neue Medium"/>
                <a:cs typeface="Helvetica Neue Medium"/>
                <a:sym typeface="Helvetica Neue Medium"/>
              </a:defRPr>
            </a:lvl4pPr>
            <a:lvl5pPr marL="319462" indent="679450" algn="l">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724897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73087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6000750" y="6486708"/>
            <a:ext cx="227626" cy="241092"/>
          </a:xfrm>
          <a:prstGeom prst="rect">
            <a:avLst/>
          </a:prstGeom>
        </p:spPr>
        <p:txBody>
          <a:bodyPr/>
          <a:lstStyle>
            <a:lvl1pPr>
              <a:defRPr sz="9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5908708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484293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1/8/24</a:t>
            </a:r>
          </a:p>
        </p:txBody>
      </p:sp>
      <p:sp>
        <p:nvSpPr>
          <p:cNvPr id="6" name="Footer Placeholder 5"/>
          <p:cNvSpPr>
            <a:spLocks noGrp="1"/>
          </p:cNvSpPr>
          <p:nvPr>
            <p:ph type="ftr" sz="quarter" idx="11"/>
          </p:nvPr>
        </p:nvSpPr>
        <p:spPr/>
        <p:txBody>
          <a:bodyPr/>
          <a:lstStyle/>
          <a:p>
            <a:r>
              <a:rPr lang="en-US"/>
              <a:t>CS8803 SAL - Spring 2024</a:t>
            </a:r>
          </a:p>
        </p:txBody>
      </p:sp>
      <p:sp>
        <p:nvSpPr>
          <p:cNvPr id="7" name="Slide Number Placeholder 6"/>
          <p:cNvSpPr>
            <a:spLocks noGrp="1"/>
          </p:cNvSpPr>
          <p:nvPr>
            <p:ph type="sldNum" sz="quarter" idx="12"/>
          </p:nvPr>
        </p:nvSpPr>
        <p:spPr/>
        <p:txBody>
          <a:bodyPr/>
          <a:lstStyle/>
          <a:p>
            <a:fld id="{A4B62AA6-24A1-487E-B746-096C6C9E7913}" type="slidenum">
              <a:rPr lang="en-US" smtClean="0"/>
              <a:t>‹#›</a:t>
            </a:fld>
            <a:endParaRPr lang="en-US"/>
          </a:p>
        </p:txBody>
      </p:sp>
    </p:spTree>
    <p:extLst>
      <p:ext uri="{BB962C8B-B14F-4D97-AF65-F5344CB8AC3E}">
        <p14:creationId xmlns:p14="http://schemas.microsoft.com/office/powerpoint/2010/main" val="295948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1/8/24</a:t>
            </a:r>
          </a:p>
        </p:txBody>
      </p:sp>
      <p:sp>
        <p:nvSpPr>
          <p:cNvPr id="8" name="Footer Placeholder 7"/>
          <p:cNvSpPr>
            <a:spLocks noGrp="1"/>
          </p:cNvSpPr>
          <p:nvPr>
            <p:ph type="ftr" sz="quarter" idx="11"/>
          </p:nvPr>
        </p:nvSpPr>
        <p:spPr/>
        <p:txBody>
          <a:bodyPr/>
          <a:lstStyle/>
          <a:p>
            <a:r>
              <a:rPr lang="en-US"/>
              <a:t>CS8803 SAL - Spring 2024</a:t>
            </a:r>
          </a:p>
        </p:txBody>
      </p:sp>
      <p:sp>
        <p:nvSpPr>
          <p:cNvPr id="9" name="Slide Number Placeholder 8"/>
          <p:cNvSpPr>
            <a:spLocks noGrp="1"/>
          </p:cNvSpPr>
          <p:nvPr>
            <p:ph type="sldNum" sz="quarter" idx="12"/>
          </p:nvPr>
        </p:nvSpPr>
        <p:spPr/>
        <p:txBody>
          <a:bodyPr/>
          <a:lstStyle/>
          <a:p>
            <a:fld id="{A4B62AA6-24A1-487E-B746-096C6C9E7913}" type="slidenum">
              <a:rPr lang="en-US" smtClean="0"/>
              <a:t>‹#›</a:t>
            </a:fld>
            <a:endParaRPr lang="en-US"/>
          </a:p>
        </p:txBody>
      </p:sp>
    </p:spTree>
    <p:extLst>
      <p:ext uri="{BB962C8B-B14F-4D97-AF65-F5344CB8AC3E}">
        <p14:creationId xmlns:p14="http://schemas.microsoft.com/office/powerpoint/2010/main" val="35189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1/8/24</a:t>
            </a:r>
          </a:p>
        </p:txBody>
      </p:sp>
      <p:sp>
        <p:nvSpPr>
          <p:cNvPr id="4" name="Footer Placeholder 3"/>
          <p:cNvSpPr>
            <a:spLocks noGrp="1"/>
          </p:cNvSpPr>
          <p:nvPr>
            <p:ph type="ftr" sz="quarter" idx="11"/>
          </p:nvPr>
        </p:nvSpPr>
        <p:spPr/>
        <p:txBody>
          <a:bodyPr/>
          <a:lstStyle/>
          <a:p>
            <a:r>
              <a:rPr lang="en-US"/>
              <a:t>CS8803 SAL - Spring 2024</a:t>
            </a:r>
          </a:p>
        </p:txBody>
      </p:sp>
      <p:sp>
        <p:nvSpPr>
          <p:cNvPr id="5" name="Slide Number Placeholder 4"/>
          <p:cNvSpPr>
            <a:spLocks noGrp="1"/>
          </p:cNvSpPr>
          <p:nvPr>
            <p:ph type="sldNum" sz="quarter" idx="12"/>
          </p:nvPr>
        </p:nvSpPr>
        <p:spPr/>
        <p:txBody>
          <a:bodyPr/>
          <a:lstStyle/>
          <a:p>
            <a:fld id="{A4B62AA6-24A1-487E-B746-096C6C9E7913}" type="slidenum">
              <a:rPr lang="en-US" smtClean="0"/>
              <a:t>‹#›</a:t>
            </a:fld>
            <a:endParaRPr lang="en-US"/>
          </a:p>
        </p:txBody>
      </p:sp>
    </p:spTree>
    <p:extLst>
      <p:ext uri="{BB962C8B-B14F-4D97-AF65-F5344CB8AC3E}">
        <p14:creationId xmlns:p14="http://schemas.microsoft.com/office/powerpoint/2010/main" val="181141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1/8/24</a:t>
            </a:r>
          </a:p>
        </p:txBody>
      </p:sp>
      <p:sp>
        <p:nvSpPr>
          <p:cNvPr id="3" name="Footer Placeholder 2"/>
          <p:cNvSpPr>
            <a:spLocks noGrp="1"/>
          </p:cNvSpPr>
          <p:nvPr>
            <p:ph type="ftr" sz="quarter" idx="11"/>
          </p:nvPr>
        </p:nvSpPr>
        <p:spPr/>
        <p:txBody>
          <a:bodyPr/>
          <a:lstStyle/>
          <a:p>
            <a:r>
              <a:rPr lang="en-US"/>
              <a:t>CS8803 SAL - Spring 2024</a:t>
            </a:r>
          </a:p>
        </p:txBody>
      </p:sp>
      <p:sp>
        <p:nvSpPr>
          <p:cNvPr id="4" name="Slide Number Placeholder 3"/>
          <p:cNvSpPr>
            <a:spLocks noGrp="1"/>
          </p:cNvSpPr>
          <p:nvPr>
            <p:ph type="sldNum" sz="quarter" idx="12"/>
          </p:nvPr>
        </p:nvSpPr>
        <p:spPr/>
        <p:txBody>
          <a:bodyPr/>
          <a:lstStyle/>
          <a:p>
            <a:fld id="{A4B62AA6-24A1-487E-B746-096C6C9E7913}" type="slidenum">
              <a:rPr lang="en-US" smtClean="0"/>
              <a:t>‹#›</a:t>
            </a:fld>
            <a:endParaRPr lang="en-US"/>
          </a:p>
        </p:txBody>
      </p:sp>
    </p:spTree>
    <p:extLst>
      <p:ext uri="{BB962C8B-B14F-4D97-AF65-F5344CB8AC3E}">
        <p14:creationId xmlns:p14="http://schemas.microsoft.com/office/powerpoint/2010/main" val="56507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1/8/24</a:t>
            </a:r>
          </a:p>
        </p:txBody>
      </p:sp>
      <p:sp>
        <p:nvSpPr>
          <p:cNvPr id="6" name="Footer Placeholder 5"/>
          <p:cNvSpPr>
            <a:spLocks noGrp="1"/>
          </p:cNvSpPr>
          <p:nvPr>
            <p:ph type="ftr" sz="quarter" idx="11"/>
          </p:nvPr>
        </p:nvSpPr>
        <p:spPr/>
        <p:txBody>
          <a:bodyPr/>
          <a:lstStyle/>
          <a:p>
            <a:r>
              <a:rPr lang="en-US"/>
              <a:t>CS8803 SAL - Spring 2024</a:t>
            </a:r>
          </a:p>
        </p:txBody>
      </p:sp>
      <p:sp>
        <p:nvSpPr>
          <p:cNvPr id="7" name="Slide Number Placeholder 6"/>
          <p:cNvSpPr>
            <a:spLocks noGrp="1"/>
          </p:cNvSpPr>
          <p:nvPr>
            <p:ph type="sldNum" sz="quarter" idx="12"/>
          </p:nvPr>
        </p:nvSpPr>
        <p:spPr/>
        <p:txBody>
          <a:bodyPr/>
          <a:lstStyle/>
          <a:p>
            <a:fld id="{A4B62AA6-24A1-487E-B746-096C6C9E7913}" type="slidenum">
              <a:rPr lang="en-US" smtClean="0"/>
              <a:t>‹#›</a:t>
            </a:fld>
            <a:endParaRPr lang="en-US"/>
          </a:p>
        </p:txBody>
      </p:sp>
    </p:spTree>
    <p:extLst>
      <p:ext uri="{BB962C8B-B14F-4D97-AF65-F5344CB8AC3E}">
        <p14:creationId xmlns:p14="http://schemas.microsoft.com/office/powerpoint/2010/main" val="156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1/8/24</a:t>
            </a:r>
          </a:p>
        </p:txBody>
      </p:sp>
      <p:sp>
        <p:nvSpPr>
          <p:cNvPr id="6" name="Footer Placeholder 5"/>
          <p:cNvSpPr>
            <a:spLocks noGrp="1"/>
          </p:cNvSpPr>
          <p:nvPr>
            <p:ph type="ftr" sz="quarter" idx="11"/>
          </p:nvPr>
        </p:nvSpPr>
        <p:spPr/>
        <p:txBody>
          <a:bodyPr/>
          <a:lstStyle/>
          <a:p>
            <a:r>
              <a:rPr lang="en-US"/>
              <a:t>CS8803 SAL - Spring 2024</a:t>
            </a:r>
          </a:p>
        </p:txBody>
      </p:sp>
      <p:sp>
        <p:nvSpPr>
          <p:cNvPr id="7" name="Slide Number Placeholder 6"/>
          <p:cNvSpPr>
            <a:spLocks noGrp="1"/>
          </p:cNvSpPr>
          <p:nvPr>
            <p:ph type="sldNum" sz="quarter" idx="12"/>
          </p:nvPr>
        </p:nvSpPr>
        <p:spPr/>
        <p:txBody>
          <a:bodyPr/>
          <a:lstStyle/>
          <a:p>
            <a:fld id="{A4B62AA6-24A1-487E-B746-096C6C9E7913}" type="slidenum">
              <a:rPr lang="en-US" smtClean="0"/>
              <a:t>‹#›</a:t>
            </a:fld>
            <a:endParaRPr lang="en-US"/>
          </a:p>
        </p:txBody>
      </p:sp>
    </p:spTree>
    <p:extLst>
      <p:ext uri="{BB962C8B-B14F-4D97-AF65-F5344CB8AC3E}">
        <p14:creationId xmlns:p14="http://schemas.microsoft.com/office/powerpoint/2010/main" val="34081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10600" y="6499226"/>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panose="020B0503020202020204" pitchFamily="34" charset="0"/>
              </a:defRPr>
            </a:lvl1pPr>
          </a:lstStyle>
          <a:p>
            <a:pPr algn="r"/>
            <a:r>
              <a:rPr lang="en-US"/>
              <a:t>1/8/24</a:t>
            </a:r>
            <a:endParaRPr lang="en-US" dirty="0"/>
          </a:p>
        </p:txBody>
      </p:sp>
      <p:sp>
        <p:nvSpPr>
          <p:cNvPr id="5" name="Footer Placeholder 4"/>
          <p:cNvSpPr>
            <a:spLocks noGrp="1"/>
          </p:cNvSpPr>
          <p:nvPr>
            <p:ph type="ftr" sz="quarter" idx="3"/>
          </p:nvPr>
        </p:nvSpPr>
        <p:spPr>
          <a:xfrm>
            <a:off x="781050" y="6496051"/>
            <a:ext cx="3400425" cy="365125"/>
          </a:xfrm>
          <a:prstGeom prst="rect">
            <a:avLst/>
          </a:prstGeom>
        </p:spPr>
        <p:txBody>
          <a:bodyPr vert="horz" lIns="91440" tIns="45720" rIns="91440" bIns="45720" rtlCol="0" anchor="ctr"/>
          <a:lstStyle>
            <a:lvl1pPr algn="l">
              <a:defRPr sz="1200">
                <a:solidFill>
                  <a:schemeClr val="tx1">
                    <a:tint val="75000"/>
                  </a:schemeClr>
                </a:solidFill>
                <a:latin typeface="Avenir Next" panose="020B0503020202020204" pitchFamily="34" charset="0"/>
              </a:defRPr>
            </a:lvl1pPr>
          </a:lstStyle>
          <a:p>
            <a:r>
              <a:rPr lang="en-US"/>
              <a:t>CS8803 SAL - Spring 2024</a:t>
            </a:r>
          </a:p>
        </p:txBody>
      </p:sp>
      <p:sp>
        <p:nvSpPr>
          <p:cNvPr id="6" name="Slide Number Placeholder 5"/>
          <p:cNvSpPr>
            <a:spLocks noGrp="1"/>
          </p:cNvSpPr>
          <p:nvPr>
            <p:ph type="sldNum" sz="quarter" idx="4"/>
          </p:nvPr>
        </p:nvSpPr>
        <p:spPr>
          <a:xfrm>
            <a:off x="4791075" y="6492875"/>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venir Next" panose="020B0503020202020204" pitchFamily="34" charset="0"/>
              </a:defRPr>
            </a:lvl1pPr>
          </a:lstStyle>
          <a:p>
            <a:fld id="{A4B62AA6-24A1-487E-B746-096C6C9E7913}" type="slidenum">
              <a:rPr lang="en-US" smtClean="0"/>
              <a:pPr/>
              <a:t>‹#›</a:t>
            </a:fld>
            <a:endParaRPr lang="en-US" dirty="0"/>
          </a:p>
        </p:txBody>
      </p:sp>
    </p:spTree>
    <p:extLst>
      <p:ext uri="{BB962C8B-B14F-4D97-AF65-F5344CB8AC3E}">
        <p14:creationId xmlns:p14="http://schemas.microsoft.com/office/powerpoint/2010/main" val="40671923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C6007A-AF89-384F-9513-B85F44469FBB}"/>
              </a:ext>
            </a:extLst>
          </p:cNvPr>
          <p:cNvSpPr>
            <a:spLocks noGrp="1"/>
          </p:cNvSpPr>
          <p:nvPr>
            <p:ph type="title"/>
          </p:nvPr>
        </p:nvSpPr>
        <p:spPr>
          <a:xfrm>
            <a:off x="838200" y="1526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A78E5A-BCF1-8340-84BD-CBF511ED461A}"/>
              </a:ext>
            </a:extLst>
          </p:cNvPr>
          <p:cNvSpPr>
            <a:spLocks noGrp="1"/>
          </p:cNvSpPr>
          <p:nvPr>
            <p:ph type="body" idx="1"/>
          </p:nvPr>
        </p:nvSpPr>
        <p:spPr>
          <a:xfrm>
            <a:off x="838200" y="1542553"/>
            <a:ext cx="10515600" cy="46344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20B1C-6E7A-3C41-8F66-701DE4FD7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1854B-CE85-1B43-A72C-BB5D8122326A}" type="datetime1">
              <a:rPr lang="en-US" smtClean="0"/>
              <a:t>10/30/24</a:t>
            </a:fld>
            <a:endParaRPr lang="en-US"/>
          </a:p>
        </p:txBody>
      </p:sp>
      <p:sp>
        <p:nvSpPr>
          <p:cNvPr id="5" name="Footer Placeholder 4">
            <a:extLst>
              <a:ext uri="{FF2B5EF4-FFF2-40B4-BE49-F238E27FC236}">
                <a16:creationId xmlns:a16="http://schemas.microsoft.com/office/drawing/2014/main" id="{03B9724D-EFEB-9A44-9353-CEA81D6DA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7072A-477B-6340-86DD-531CF6FF2A2C}"/>
              </a:ext>
            </a:extLst>
          </p:cNvPr>
          <p:cNvSpPr>
            <a:spLocks noGrp="1"/>
          </p:cNvSpPr>
          <p:nvPr>
            <p:ph type="sldNum" sz="quarter" idx="4"/>
          </p:nvPr>
        </p:nvSpPr>
        <p:spPr>
          <a:xfrm>
            <a:off x="9448800" y="152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B7ABE-7FC6-6549-A7B7-0ABC3D13C325}" type="slidenum">
              <a:rPr lang="en-US" smtClean="0"/>
              <a:pPr/>
              <a:t>‹#›</a:t>
            </a:fld>
            <a:endParaRPr lang="en-US"/>
          </a:p>
        </p:txBody>
      </p:sp>
    </p:spTree>
    <p:extLst>
      <p:ext uri="{BB962C8B-B14F-4D97-AF65-F5344CB8AC3E}">
        <p14:creationId xmlns:p14="http://schemas.microsoft.com/office/powerpoint/2010/main" val="392361794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400" rtl="0" eaLnBrk="1" latinLnBrk="0" hangingPunct="1">
        <a:lnSpc>
          <a:spcPct val="90000"/>
        </a:lnSpc>
        <a:spcBef>
          <a:spcPct val="0"/>
        </a:spcBef>
        <a:buNone/>
        <a:defRPr sz="4000" kern="1200" baseline="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9566" y="6348209"/>
            <a:ext cx="349455" cy="379591"/>
          </a:xfrm>
          <a:prstGeom prst="rect">
            <a:avLst/>
          </a:prstGeom>
          <a:ln w="12700">
            <a:miter lim="400000"/>
          </a:ln>
        </p:spPr>
        <p:txBody>
          <a:bodyPr wrap="none" lIns="50800" tIns="50800" rIns="50800" bIns="50800" anchor="b">
            <a:spAutoFit/>
          </a:bodyPr>
          <a:lstStyle>
            <a:lvl1pPr defTabSz="292100">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8129062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2603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1pPr>
      <a:lvl2pPr marL="5651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2pPr>
      <a:lvl3pPr marL="8699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3pPr>
      <a:lvl4pPr marL="11747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4pPr>
      <a:lvl5pPr marL="14795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5pPr>
      <a:lvl6pPr marL="17843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6pPr>
      <a:lvl7pPr marL="20891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7pPr>
      <a:lvl8pPr marL="23939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8pPr>
      <a:lvl9pPr marL="26987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61DA1-390C-C820-F562-AA187A86C03F}"/>
              </a:ext>
            </a:extLst>
          </p:cNvPr>
          <p:cNvSpPr>
            <a:spLocks noGrp="1"/>
          </p:cNvSpPr>
          <p:nvPr>
            <p:ph type="ctrTitle"/>
          </p:nvPr>
        </p:nvSpPr>
        <p:spPr>
          <a:xfrm>
            <a:off x="687806" y="1945760"/>
            <a:ext cx="10816388" cy="1302431"/>
          </a:xfrm>
          <a:effectLst/>
        </p:spPr>
        <p:txBody>
          <a:bodyPr>
            <a:normAutofit/>
          </a:bodyPr>
          <a:lstStyle/>
          <a:p>
            <a:r>
              <a:rPr lang="en-US" sz="4000" dirty="0">
                <a:latin typeface="Helvetica Neue" panose="02000503000000020004" pitchFamily="2" charset="0"/>
                <a:ea typeface="Helvetica Neue" panose="02000503000000020004" pitchFamily="2" charset="0"/>
                <a:cs typeface="Helvetica Neue" panose="02000503000000020004" pitchFamily="2" charset="0"/>
              </a:rPr>
              <a:t>Improving DNN Inference Throughput Using Practical, Per-Input Compute Adaptation</a:t>
            </a:r>
            <a:endParaRPr lang="en-US" sz="40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54179566-E7C9-95A1-FEA5-5EC0344E16BD}"/>
              </a:ext>
            </a:extLst>
          </p:cNvPr>
          <p:cNvSpPr>
            <a:spLocks noGrp="1"/>
          </p:cNvSpPr>
          <p:nvPr>
            <p:ph type="subTitle" idx="1"/>
          </p:nvPr>
        </p:nvSpPr>
        <p:spPr>
          <a:xfrm>
            <a:off x="284747" y="3810992"/>
            <a:ext cx="11622506" cy="1127515"/>
          </a:xfrm>
        </p:spPr>
        <p:txBody>
          <a:bodyPr>
            <a:norm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Anand Iyer, </a:t>
            </a:r>
            <a:r>
              <a:rPr lang="en-US" dirty="0">
                <a:latin typeface="Helvetica Neue" panose="02000503000000020004" pitchFamily="2" charset="0"/>
                <a:ea typeface="Helvetica Neue" panose="02000503000000020004" pitchFamily="2" charset="0"/>
                <a:cs typeface="Helvetica Neue" panose="02000503000000020004" pitchFamily="2" charset="0"/>
              </a:rPr>
              <a:t>Mingyu Guan, </a:t>
            </a:r>
            <a:r>
              <a:rPr lang="en-US" dirty="0" err="1">
                <a:latin typeface="Helvetica Neue" panose="02000503000000020004" pitchFamily="2" charset="0"/>
                <a:ea typeface="Helvetica Neue" panose="02000503000000020004" pitchFamily="2" charset="0"/>
                <a:cs typeface="Helvetica Neue" panose="02000503000000020004" pitchFamily="2" charset="0"/>
              </a:rPr>
              <a:t>Yinwei</a:t>
            </a:r>
            <a:r>
              <a:rPr lang="en-US" dirty="0">
                <a:latin typeface="Helvetica Neue" panose="02000503000000020004" pitchFamily="2" charset="0"/>
                <a:ea typeface="Helvetica Neue" panose="02000503000000020004" pitchFamily="2" charset="0"/>
                <a:cs typeface="Helvetica Neue" panose="02000503000000020004" pitchFamily="2" charset="0"/>
              </a:rPr>
              <a:t> Dai, Rui Pan, Swapnil Gandhi, Ravi Netravali</a:t>
            </a:r>
          </a:p>
        </p:txBody>
      </p:sp>
      <p:pic>
        <p:nvPicPr>
          <p:cNvPr id="5" name="Picture 4">
            <a:extLst>
              <a:ext uri="{FF2B5EF4-FFF2-40B4-BE49-F238E27FC236}">
                <a16:creationId xmlns:a16="http://schemas.microsoft.com/office/drawing/2014/main" id="{998C77F8-7F84-B1C5-FBEC-AB8940CCE93C}"/>
              </a:ext>
            </a:extLst>
          </p:cNvPr>
          <p:cNvPicPr>
            <a:picLocks noChangeAspect="1"/>
          </p:cNvPicPr>
          <p:nvPr/>
        </p:nvPicPr>
        <p:blipFill>
          <a:blip r:embed="rId3"/>
          <a:stretch>
            <a:fillRect/>
          </a:stretch>
        </p:blipFill>
        <p:spPr>
          <a:xfrm>
            <a:off x="5190113" y="4942990"/>
            <a:ext cx="2798366" cy="755906"/>
          </a:xfrm>
          <a:prstGeom prst="rect">
            <a:avLst/>
          </a:prstGeom>
        </p:spPr>
      </p:pic>
      <p:pic>
        <p:nvPicPr>
          <p:cNvPr id="7" name="Picture 6">
            <a:extLst>
              <a:ext uri="{FF2B5EF4-FFF2-40B4-BE49-F238E27FC236}">
                <a16:creationId xmlns:a16="http://schemas.microsoft.com/office/drawing/2014/main" id="{A2F53C20-0446-CF20-BCD4-809E6443B467}"/>
              </a:ext>
            </a:extLst>
          </p:cNvPr>
          <p:cNvPicPr>
            <a:picLocks noChangeAspect="1"/>
          </p:cNvPicPr>
          <p:nvPr/>
        </p:nvPicPr>
        <p:blipFill>
          <a:blip r:embed="rId4"/>
          <a:stretch>
            <a:fillRect/>
          </a:stretch>
        </p:blipFill>
        <p:spPr>
          <a:xfrm>
            <a:off x="1527823" y="4942989"/>
            <a:ext cx="2982094" cy="755907"/>
          </a:xfrm>
          <a:prstGeom prst="rect">
            <a:avLst/>
          </a:prstGeom>
        </p:spPr>
      </p:pic>
      <p:pic>
        <p:nvPicPr>
          <p:cNvPr id="1026" name="Picture 2">
            <a:extLst>
              <a:ext uri="{FF2B5EF4-FFF2-40B4-BE49-F238E27FC236}">
                <a16:creationId xmlns:a16="http://schemas.microsoft.com/office/drawing/2014/main" id="{06676CFF-E369-4008-9206-8562448A51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8675" y="4935574"/>
            <a:ext cx="1695492" cy="755907"/>
          </a:xfrm>
          <a:prstGeom prst="rect">
            <a:avLst/>
          </a:prstGeom>
          <a:noFill/>
          <a:extLst>
            <a:ext uri="{909E8E84-426E-40DD-AFC4-6F175D3DCCD1}">
              <a14:hiddenFill xmlns:a14="http://schemas.microsoft.com/office/drawing/2010/main">
                <a:solidFill>
                  <a:srgbClr val="FFFFFF"/>
                </a:solidFill>
              </a14:hiddenFill>
            </a:ext>
          </a:extLst>
        </p:spPr>
      </p:pic>
      <p:sp>
        <p:nvSpPr>
          <p:cNvPr id="11" name="SOSP 2024">
            <a:extLst>
              <a:ext uri="{FF2B5EF4-FFF2-40B4-BE49-F238E27FC236}">
                <a16:creationId xmlns:a16="http://schemas.microsoft.com/office/drawing/2014/main" id="{B48811DE-BB5C-AA3D-1D99-CF0456A6E839}"/>
              </a:ext>
            </a:extLst>
          </p:cNvPr>
          <p:cNvSpPr txBox="1"/>
          <p:nvPr/>
        </p:nvSpPr>
        <p:spPr>
          <a:xfrm>
            <a:off x="5236656" y="6262557"/>
            <a:ext cx="1718687" cy="860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nSpc>
                <a:spcPct val="90000"/>
              </a:lnSpc>
              <a:spcBef>
                <a:spcPts val="4500"/>
              </a:spcBef>
              <a:defRPr sz="3000">
                <a:solidFill>
                  <a:srgbClr val="000000"/>
                </a:solidFill>
              </a:defRPr>
            </a:lvl1pPr>
          </a:lstStyle>
          <a:p>
            <a:r>
              <a:rPr sz="2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SOSP 2024</a:t>
            </a:r>
          </a:p>
        </p:txBody>
      </p:sp>
    </p:spTree>
    <p:extLst>
      <p:ext uri="{BB962C8B-B14F-4D97-AF65-F5344CB8AC3E}">
        <p14:creationId xmlns:p14="http://schemas.microsoft.com/office/powerpoint/2010/main" val="2823928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6B83-85DA-3CF2-18EF-139B213D5213}"/>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012E3B55-1FFA-1A8E-1CBB-13C7490F72E6}"/>
              </a:ext>
            </a:extLst>
          </p:cNvPr>
          <p:cNvSpPr txBox="1">
            <a:spLocks noGrp="1"/>
          </p:cNvSpPr>
          <p:nvPr>
            <p:ph type="title"/>
          </p:nvPr>
        </p:nvSpPr>
        <p:spPr>
          <a:xfrm>
            <a:off x="603250" y="538680"/>
            <a:ext cx="10985500" cy="716582"/>
          </a:xfrm>
          <a:prstGeom prst="rect">
            <a:avLst/>
          </a:prstGeom>
        </p:spPr>
        <p:txBody>
          <a:bodyPr>
            <a:normAutofit/>
          </a:bodyPr>
          <a:lstStyle/>
          <a:p>
            <a:r>
              <a:rPr sz="4000" dirty="0"/>
              <a:t>E</a:t>
            </a:r>
            <a:r>
              <a:rPr lang="en-US" sz="4000" baseline="30000" dirty="0"/>
              <a:t>3</a:t>
            </a:r>
            <a:r>
              <a:rPr lang="en-US" sz="4000" dirty="0"/>
              <a:t>: </a:t>
            </a:r>
            <a:r>
              <a:rPr lang="en-US" sz="4000" u="sng" dirty="0"/>
              <a:t>E</a:t>
            </a:r>
            <a:r>
              <a:rPr lang="en-US" sz="4000" dirty="0"/>
              <a:t>fficient </a:t>
            </a:r>
            <a:r>
              <a:rPr lang="en-US" sz="4000" u="sng" dirty="0"/>
              <a:t>E</a:t>
            </a:r>
            <a:r>
              <a:rPr lang="en-US" sz="4000" dirty="0"/>
              <a:t>arly-</a:t>
            </a:r>
            <a:r>
              <a:rPr lang="en-US" sz="4000" u="sng" dirty="0"/>
              <a:t>E</a:t>
            </a:r>
            <a:r>
              <a:rPr lang="en-US" sz="4000" dirty="0"/>
              <a:t>xits</a:t>
            </a:r>
            <a:endParaRPr sz="4000" dirty="0"/>
          </a:p>
        </p:txBody>
      </p:sp>
      <p:sp>
        <p:nvSpPr>
          <p:cNvPr id="3" name="by adapting execution per input">
            <a:extLst>
              <a:ext uri="{FF2B5EF4-FFF2-40B4-BE49-F238E27FC236}">
                <a16:creationId xmlns:a16="http://schemas.microsoft.com/office/drawing/2014/main" id="{8B7FD183-4064-925C-AFF4-5815EBA06335}"/>
              </a:ext>
            </a:extLst>
          </p:cNvPr>
          <p:cNvSpPr txBox="1"/>
          <p:nvPr/>
        </p:nvSpPr>
        <p:spPr>
          <a:xfrm>
            <a:off x="731540" y="2285654"/>
            <a:ext cx="10985500" cy="467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oAutofit/>
          </a:bodyPr>
          <a:lstStyle>
            <a:lvl1pPr algn="l" defTabSz="825500">
              <a:defRPr sz="5500">
                <a:solidFill>
                  <a:srgbClr val="000000"/>
                </a:solidFill>
              </a:defRPr>
            </a:lvl1pPr>
          </a:lstStyle>
          <a:p>
            <a:pPr marL="457200" indent="-457200" defTabSz="412750" hangingPunct="0">
              <a:buFont typeface="Arial" panose="020B0604020202020204" pitchFamily="34" charset="0"/>
              <a:buChar char="•"/>
            </a:pPr>
            <a:endParaRPr sz="2800" kern="0" dirty="0">
              <a:latin typeface="Helvetica Neue"/>
              <a:ea typeface="Helvetica Neue"/>
              <a:cs typeface="Helvetica Neue"/>
              <a:sym typeface="Helvetica Neue"/>
            </a:endParaRPr>
          </a:p>
        </p:txBody>
      </p:sp>
      <p:grpSp>
        <p:nvGrpSpPr>
          <p:cNvPr id="24" name="Group 23">
            <a:extLst>
              <a:ext uri="{FF2B5EF4-FFF2-40B4-BE49-F238E27FC236}">
                <a16:creationId xmlns:a16="http://schemas.microsoft.com/office/drawing/2014/main" id="{6BE2271B-1D84-4494-4E15-669260572EBE}"/>
              </a:ext>
            </a:extLst>
          </p:cNvPr>
          <p:cNvGrpSpPr/>
          <p:nvPr/>
        </p:nvGrpSpPr>
        <p:grpSpPr>
          <a:xfrm>
            <a:off x="795040" y="1868191"/>
            <a:ext cx="10485737" cy="1109488"/>
            <a:chOff x="795040" y="1868191"/>
            <a:chExt cx="10485737" cy="1109488"/>
          </a:xfrm>
        </p:grpSpPr>
        <p:sp>
          <p:nvSpPr>
            <p:cNvPr id="11" name="by adapting execution per input">
              <a:extLst>
                <a:ext uri="{FF2B5EF4-FFF2-40B4-BE49-F238E27FC236}">
                  <a16:creationId xmlns:a16="http://schemas.microsoft.com/office/drawing/2014/main" id="{088DD82F-BD79-1D3C-7FA5-F3F2558B9A1C}"/>
                </a:ext>
              </a:extLst>
            </p:cNvPr>
            <p:cNvSpPr txBox="1"/>
            <p:nvPr/>
          </p:nvSpPr>
          <p:spPr>
            <a:xfrm>
              <a:off x="795040" y="2334599"/>
              <a:ext cx="10485737" cy="643080"/>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91440" rIns="91440" bIns="9144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Maintain a constant batch size throughout the execution of the EE-DNN</a:t>
              </a:r>
              <a:endParaRPr sz="2400" i="1" kern="0" baseline="30000" dirty="0">
                <a:latin typeface="Helvetica Neue"/>
                <a:ea typeface="Helvetica Neue"/>
                <a:cs typeface="Helvetica Neue"/>
                <a:sym typeface="Helvetica Neue"/>
              </a:endParaRPr>
            </a:p>
          </p:txBody>
        </p:sp>
        <p:sp>
          <p:nvSpPr>
            <p:cNvPr id="17" name="by adapting execution per input">
              <a:extLst>
                <a:ext uri="{FF2B5EF4-FFF2-40B4-BE49-F238E27FC236}">
                  <a16:creationId xmlns:a16="http://schemas.microsoft.com/office/drawing/2014/main" id="{CB9B4972-5660-43D6-A634-0C609D147226}"/>
                </a:ext>
              </a:extLst>
            </p:cNvPr>
            <p:cNvSpPr txBox="1"/>
            <p:nvPr/>
          </p:nvSpPr>
          <p:spPr>
            <a:xfrm>
              <a:off x="795040" y="1868191"/>
              <a:ext cx="10485737" cy="496558"/>
            </a:xfrm>
            <a:prstGeom prst="rect">
              <a:avLst/>
            </a:prstGeom>
            <a:solidFill>
              <a:srgbClr val="C00000"/>
            </a:solidFill>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0" rIns="91440" bIns="91440">
              <a:noAutofit/>
            </a:bodyPr>
            <a:lstStyle>
              <a:lvl1pPr algn="l" defTabSz="825500">
                <a:defRPr sz="5500">
                  <a:solidFill>
                    <a:srgbClr val="000000"/>
                  </a:solidFill>
                </a:defRPr>
              </a:lvl1pPr>
            </a:lstStyle>
            <a:p>
              <a:pPr algn="ctr" defTabSz="412750" hangingPunct="0"/>
              <a:r>
                <a:rPr lang="en-US" sz="2800" b="1" kern="0" dirty="0">
                  <a:solidFill>
                    <a:schemeClr val="bg1"/>
                  </a:solidFill>
                  <a:sym typeface="Helvetica Neue"/>
                </a:rPr>
                <a:t>Key Idea</a:t>
              </a:r>
            </a:p>
            <a:p>
              <a:pPr defTabSz="412750" hangingPunct="0"/>
              <a:endParaRPr sz="2800" i="1" kern="0" dirty="0">
                <a:latin typeface="Helvetica Neue"/>
                <a:ea typeface="Helvetica Neue"/>
                <a:cs typeface="Helvetica Neue"/>
                <a:sym typeface="Helvetica Neue"/>
              </a:endParaRPr>
            </a:p>
          </p:txBody>
        </p:sp>
      </p:grpSp>
      <p:grpSp>
        <p:nvGrpSpPr>
          <p:cNvPr id="23" name="Group 22">
            <a:extLst>
              <a:ext uri="{FF2B5EF4-FFF2-40B4-BE49-F238E27FC236}">
                <a16:creationId xmlns:a16="http://schemas.microsoft.com/office/drawing/2014/main" id="{94F31A02-BF21-18C3-127F-EFC129E3E932}"/>
              </a:ext>
            </a:extLst>
          </p:cNvPr>
          <p:cNvGrpSpPr/>
          <p:nvPr/>
        </p:nvGrpSpPr>
        <p:grpSpPr>
          <a:xfrm>
            <a:off x="795039" y="3429000"/>
            <a:ext cx="10485737" cy="2439564"/>
            <a:chOff x="853131" y="3783436"/>
            <a:chExt cx="10485737" cy="2439564"/>
          </a:xfrm>
        </p:grpSpPr>
        <p:sp>
          <p:nvSpPr>
            <p:cNvPr id="20" name="by adapting execution per input">
              <a:extLst>
                <a:ext uri="{FF2B5EF4-FFF2-40B4-BE49-F238E27FC236}">
                  <a16:creationId xmlns:a16="http://schemas.microsoft.com/office/drawing/2014/main" id="{4B795608-9DC3-7C41-FE7F-0CF228C0FE58}"/>
                </a:ext>
              </a:extLst>
            </p:cNvPr>
            <p:cNvSpPr txBox="1"/>
            <p:nvPr/>
          </p:nvSpPr>
          <p:spPr>
            <a:xfrm>
              <a:off x="853131" y="4249843"/>
              <a:ext cx="10485737" cy="1973157"/>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22860">
              <a:noAutofit/>
            </a:bodyPr>
            <a:lstStyle>
              <a:lvl1pPr algn="l" defTabSz="825500">
                <a:defRPr sz="5500">
                  <a:solidFill>
                    <a:srgbClr val="000000"/>
                  </a:solidFill>
                </a:defRPr>
              </a:lvl1pPr>
            </a:lstStyle>
            <a:p>
              <a:pPr marL="342900" indent="-342900" defTabSz="412750" hangingPunct="0">
                <a:buFont typeface="Arial" panose="020B0604020202020204" pitchFamily="34" charset="0"/>
                <a:buChar char="•"/>
              </a:pPr>
              <a:r>
                <a:rPr lang="en-US" sz="2400" kern="0" dirty="0">
                  <a:sym typeface="Helvetica Neue"/>
                </a:rPr>
                <a:t>Identify </a:t>
              </a:r>
              <a:r>
                <a:rPr lang="en-US" sz="2400" i="1" kern="0" dirty="0">
                  <a:sym typeface="Helvetica Neue"/>
                </a:rPr>
                <a:t>contiguous blocks </a:t>
              </a:r>
              <a:r>
                <a:rPr lang="en-US" sz="2400" kern="0" dirty="0">
                  <a:sym typeface="Helvetica Neue"/>
                </a:rPr>
                <a:t>of layers in the EE-DNN that are expected to yield </a:t>
              </a:r>
              <a:r>
                <a:rPr lang="en-US" sz="2400" i="1" kern="0" dirty="0">
                  <a:sym typeface="Helvetica Neue"/>
                </a:rPr>
                <a:t>constant batch size outputs</a:t>
              </a:r>
              <a:br>
                <a:rPr lang="en-US" sz="2400" kern="0" dirty="0">
                  <a:sym typeface="Helvetica Neue"/>
                </a:rPr>
              </a:br>
              <a:r>
                <a:rPr lang="en-US" sz="2400" kern="0" dirty="0">
                  <a:sym typeface="Helvetica Neue"/>
                </a:rPr>
                <a:t> </a:t>
              </a:r>
              <a:endParaRPr lang="en-US" sz="2800" kern="0" dirty="0">
                <a:sym typeface="Helvetica Neue"/>
              </a:endParaRPr>
            </a:p>
            <a:p>
              <a:pPr marL="342900" indent="-342900" defTabSz="412750" hangingPunct="0">
                <a:buFont typeface="Arial" panose="020B0604020202020204" pitchFamily="34" charset="0"/>
                <a:buChar char="•"/>
              </a:pPr>
              <a:r>
                <a:rPr lang="en-US" sz="2400" i="1" kern="0" dirty="0">
                  <a:latin typeface="Helvetica Neue"/>
                  <a:ea typeface="Helvetica Neue"/>
                  <a:cs typeface="Helvetica Neue"/>
                  <a:sym typeface="Helvetica Neue"/>
                </a:rPr>
                <a:t>Independently execute and compose</a:t>
              </a:r>
              <a:r>
                <a:rPr lang="en-US" sz="2400" kern="0" dirty="0">
                  <a:latin typeface="Helvetica Neue"/>
                  <a:ea typeface="Helvetica Neue"/>
                  <a:cs typeface="Helvetica Neue"/>
                  <a:sym typeface="Helvetica Neue"/>
                </a:rPr>
                <a:t> the blocks to maintain a constant batch size throughout the execution of the EE-DNN</a:t>
              </a:r>
              <a:endParaRPr lang="en-US" sz="2800" kern="0" dirty="0">
                <a:sym typeface="Helvetica Neue"/>
              </a:endParaRPr>
            </a:p>
            <a:p>
              <a:pPr defTabSz="412750" hangingPunct="0"/>
              <a:endParaRPr sz="2800" i="1" kern="0" baseline="30000" dirty="0">
                <a:latin typeface="Helvetica Neue"/>
                <a:ea typeface="Helvetica Neue"/>
                <a:cs typeface="Helvetica Neue"/>
                <a:sym typeface="Helvetica Neue"/>
              </a:endParaRPr>
            </a:p>
          </p:txBody>
        </p:sp>
        <p:sp>
          <p:nvSpPr>
            <p:cNvPr id="21" name="by adapting execution per input">
              <a:extLst>
                <a:ext uri="{FF2B5EF4-FFF2-40B4-BE49-F238E27FC236}">
                  <a16:creationId xmlns:a16="http://schemas.microsoft.com/office/drawing/2014/main" id="{51E902F5-661A-0AE0-3356-EBD7C7EFDB3C}"/>
                </a:ext>
              </a:extLst>
            </p:cNvPr>
            <p:cNvSpPr txBox="1"/>
            <p:nvPr/>
          </p:nvSpPr>
          <p:spPr>
            <a:xfrm>
              <a:off x="853131" y="3783436"/>
              <a:ext cx="10485737" cy="496558"/>
            </a:xfrm>
            <a:prstGeom prst="rect">
              <a:avLst/>
            </a:prstGeom>
            <a:solidFill>
              <a:srgbClr val="C00000"/>
            </a:solidFill>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0" rIns="91440" bIns="91440">
              <a:noAutofit/>
            </a:bodyPr>
            <a:lstStyle>
              <a:lvl1pPr algn="l" defTabSz="825500">
                <a:defRPr sz="5500">
                  <a:solidFill>
                    <a:srgbClr val="000000"/>
                  </a:solidFill>
                </a:defRPr>
              </a:lvl1pPr>
            </a:lstStyle>
            <a:p>
              <a:pPr algn="ctr" defTabSz="412750" hangingPunct="0"/>
              <a:r>
                <a:rPr lang="en-US" sz="2800" b="1" kern="0" dirty="0">
                  <a:solidFill>
                    <a:schemeClr val="bg1"/>
                  </a:solidFill>
                  <a:sym typeface="Helvetica Neue"/>
                </a:rPr>
                <a:t>Key Mechanism</a:t>
              </a:r>
            </a:p>
            <a:p>
              <a:pPr defTabSz="412750" hangingPunct="0"/>
              <a:endParaRPr sz="2800" i="1" kern="0" baseline="30000" dirty="0">
                <a:latin typeface="Helvetica Neue"/>
                <a:ea typeface="Helvetica Neue"/>
                <a:cs typeface="Helvetica Neue"/>
                <a:sym typeface="Helvetica Neue"/>
              </a:endParaRPr>
            </a:p>
          </p:txBody>
        </p:sp>
      </p:grpSp>
    </p:spTree>
    <p:extLst>
      <p:ext uri="{BB962C8B-B14F-4D97-AF65-F5344CB8AC3E}">
        <p14:creationId xmlns:p14="http://schemas.microsoft.com/office/powerpoint/2010/main" val="261505994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3E65C-FDAF-A06F-8D2A-0647A25AD961}"/>
            </a:ext>
          </a:extLst>
        </p:cNvPr>
        <p:cNvGrpSpPr/>
        <p:nvPr/>
      </p:nvGrpSpPr>
      <p:grpSpPr>
        <a:xfrm>
          <a:off x="0" y="0"/>
          <a:ext cx="0" cy="0"/>
          <a:chOff x="0" y="0"/>
          <a:chExt cx="0" cy="0"/>
        </a:xfrm>
      </p:grpSpPr>
      <p:sp>
        <p:nvSpPr>
          <p:cNvPr id="223" name="Line">
            <a:extLst>
              <a:ext uri="{FF2B5EF4-FFF2-40B4-BE49-F238E27FC236}">
                <a16:creationId xmlns:a16="http://schemas.microsoft.com/office/drawing/2014/main" id="{E05C1BF2-9FB9-F93A-B964-A7F7B7145D65}"/>
              </a:ext>
            </a:extLst>
          </p:cNvPr>
          <p:cNvSpPr/>
          <p:nvPr/>
        </p:nvSpPr>
        <p:spPr>
          <a:xfrm flipH="1">
            <a:off x="9515952"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21" name="Line">
            <a:extLst>
              <a:ext uri="{FF2B5EF4-FFF2-40B4-BE49-F238E27FC236}">
                <a16:creationId xmlns:a16="http://schemas.microsoft.com/office/drawing/2014/main" id="{487F1FCA-6DE7-4D6C-3266-3366A238FF1B}"/>
              </a:ext>
            </a:extLst>
          </p:cNvPr>
          <p:cNvSpPr/>
          <p:nvPr/>
        </p:nvSpPr>
        <p:spPr>
          <a:xfrm flipH="1">
            <a:off x="6996236"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22" name="Line">
            <a:extLst>
              <a:ext uri="{FF2B5EF4-FFF2-40B4-BE49-F238E27FC236}">
                <a16:creationId xmlns:a16="http://schemas.microsoft.com/office/drawing/2014/main" id="{E335EB43-FD17-FF36-2B84-1CF92C16195B}"/>
              </a:ext>
            </a:extLst>
          </p:cNvPr>
          <p:cNvSpPr/>
          <p:nvPr/>
        </p:nvSpPr>
        <p:spPr>
          <a:xfrm flipH="1">
            <a:off x="8240740"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20" name="Line">
            <a:extLst>
              <a:ext uri="{FF2B5EF4-FFF2-40B4-BE49-F238E27FC236}">
                <a16:creationId xmlns:a16="http://schemas.microsoft.com/office/drawing/2014/main" id="{3D84A794-4160-485D-983C-047B35503DC2}"/>
              </a:ext>
            </a:extLst>
          </p:cNvPr>
          <p:cNvSpPr/>
          <p:nvPr/>
        </p:nvSpPr>
        <p:spPr>
          <a:xfrm flipH="1">
            <a:off x="5713036"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18" name="Line">
            <a:extLst>
              <a:ext uri="{FF2B5EF4-FFF2-40B4-BE49-F238E27FC236}">
                <a16:creationId xmlns:a16="http://schemas.microsoft.com/office/drawing/2014/main" id="{126B196B-5752-61CA-39CC-2A60322522B2}"/>
              </a:ext>
            </a:extLst>
          </p:cNvPr>
          <p:cNvSpPr/>
          <p:nvPr/>
        </p:nvSpPr>
        <p:spPr>
          <a:xfrm flipH="1">
            <a:off x="3184785" y="2870578"/>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19" name="Line">
            <a:extLst>
              <a:ext uri="{FF2B5EF4-FFF2-40B4-BE49-F238E27FC236}">
                <a16:creationId xmlns:a16="http://schemas.microsoft.com/office/drawing/2014/main" id="{3EF097C2-C297-4BAA-A3BA-0BCF1A74AF59}"/>
              </a:ext>
            </a:extLst>
          </p:cNvPr>
          <p:cNvSpPr/>
          <p:nvPr/>
        </p:nvSpPr>
        <p:spPr>
          <a:xfrm flipH="1">
            <a:off x="4428717" y="2870578"/>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45" name="Early Exits Enables Finer-Grained Inference">
            <a:extLst>
              <a:ext uri="{FF2B5EF4-FFF2-40B4-BE49-F238E27FC236}">
                <a16:creationId xmlns:a16="http://schemas.microsoft.com/office/drawing/2014/main" id="{A997B559-CA74-4806-013E-400518F09E4D}"/>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1. Observing Exit Profile</a:t>
            </a:r>
            <a:endParaRPr sz="4000" dirty="0"/>
          </a:p>
        </p:txBody>
      </p:sp>
      <p:sp>
        <p:nvSpPr>
          <p:cNvPr id="246" name="by adapting execution per input">
            <a:extLst>
              <a:ext uri="{FF2B5EF4-FFF2-40B4-BE49-F238E27FC236}">
                <a16:creationId xmlns:a16="http://schemas.microsoft.com/office/drawing/2014/main" id="{665A7372-B6EF-1D15-0E27-8E7D69884066}"/>
              </a:ext>
            </a:extLst>
          </p:cNvPr>
          <p:cNvSpPr txBox="1"/>
          <p:nvPr/>
        </p:nvSpPr>
        <p:spPr>
          <a:xfrm>
            <a:off x="747482" y="1254770"/>
            <a:ext cx="10985500" cy="467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solidFill>
                  <a:schemeClr val="bg2">
                    <a:lumMod val="10000"/>
                  </a:schemeClr>
                </a:solidFill>
                <a:latin typeface="Helvetica Neue"/>
                <a:ea typeface="Helvetica Neue"/>
                <a:cs typeface="Helvetica Neue"/>
                <a:sym typeface="Helvetica Neue"/>
              </a:rPr>
              <a:t>Build exiting profile by observing the exit behavior at ramps</a:t>
            </a:r>
            <a:endParaRPr sz="2750" kern="0" dirty="0">
              <a:solidFill>
                <a:schemeClr val="bg2">
                  <a:lumMod val="10000"/>
                </a:schemeClr>
              </a:solidFill>
              <a:latin typeface="Helvetica Neue"/>
              <a:ea typeface="Helvetica Neue"/>
              <a:cs typeface="Helvetica Neue"/>
              <a:sym typeface="Helvetica Neue"/>
            </a:endParaRPr>
          </a:p>
        </p:txBody>
      </p:sp>
      <p:sp>
        <p:nvSpPr>
          <p:cNvPr id="15" name="Rectangle 14">
            <a:extLst>
              <a:ext uri="{FF2B5EF4-FFF2-40B4-BE49-F238E27FC236}">
                <a16:creationId xmlns:a16="http://schemas.microsoft.com/office/drawing/2014/main" id="{2D3A7CA6-E3C4-EF38-7D35-D5E28D4B5478}"/>
              </a:ext>
            </a:extLst>
          </p:cNvPr>
          <p:cNvSpPr/>
          <p:nvPr/>
        </p:nvSpPr>
        <p:spPr>
          <a:xfrm>
            <a:off x="1823236" y="1670808"/>
            <a:ext cx="3602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E55CE9D6-3D10-3059-602F-15B40A5E46C8}"/>
              </a:ext>
            </a:extLst>
          </p:cNvPr>
          <p:cNvSpPr/>
          <p:nvPr/>
        </p:nvSpPr>
        <p:spPr>
          <a:xfrm>
            <a:off x="5667103" y="1653871"/>
            <a:ext cx="4737180"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4" name="TextBox 223">
            <a:extLst>
              <a:ext uri="{FF2B5EF4-FFF2-40B4-BE49-F238E27FC236}">
                <a16:creationId xmlns:a16="http://schemas.microsoft.com/office/drawing/2014/main" id="{4AE53915-0DD4-B056-90AE-1EA1E325C1C0}"/>
              </a:ext>
            </a:extLst>
          </p:cNvPr>
          <p:cNvSpPr txBox="1"/>
          <p:nvPr/>
        </p:nvSpPr>
        <p:spPr>
          <a:xfrm>
            <a:off x="241411" y="2477515"/>
            <a:ext cx="178414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Input Batch </a:t>
            </a:r>
          </a:p>
          <a:p>
            <a:pPr marL="0" marR="0" indent="0" algn="ctr"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Size </a:t>
            </a:r>
            <a:r>
              <a:rPr kumimoji="0" lang="en-US" sz="2400" b="0" i="0" u="none" strike="noStrike" cap="none" spc="0" normalizeH="0" baseline="0" dirty="0">
                <a:ln>
                  <a:noFill/>
                </a:ln>
                <a:solidFill>
                  <a:srgbClr val="5E5E5E"/>
                </a:solidFill>
                <a:effectLst/>
                <a:uFillTx/>
                <a:latin typeface="+mn-lt"/>
                <a:ea typeface="+mn-ea"/>
                <a:cs typeface="+mn-cs"/>
                <a:sym typeface="Helvetica Neue"/>
              </a:rPr>
              <a:t>= 16</a:t>
            </a:r>
          </a:p>
        </p:txBody>
      </p:sp>
      <p:sp>
        <p:nvSpPr>
          <p:cNvPr id="37" name="Line">
            <a:extLst>
              <a:ext uri="{FF2B5EF4-FFF2-40B4-BE49-F238E27FC236}">
                <a16:creationId xmlns:a16="http://schemas.microsoft.com/office/drawing/2014/main" id="{3F626ACF-2955-B8EC-EE71-CEC0309A495B}"/>
              </a:ext>
            </a:extLst>
          </p:cNvPr>
          <p:cNvSpPr/>
          <p:nvPr/>
        </p:nvSpPr>
        <p:spPr>
          <a:xfrm>
            <a:off x="2120901" y="2870577"/>
            <a:ext cx="7507016" cy="27566"/>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grpSp>
        <p:nvGrpSpPr>
          <p:cNvPr id="237" name="Group 236">
            <a:extLst>
              <a:ext uri="{FF2B5EF4-FFF2-40B4-BE49-F238E27FC236}">
                <a16:creationId xmlns:a16="http://schemas.microsoft.com/office/drawing/2014/main" id="{9D11EDDC-DBB7-ECDA-7032-7C4B983F02D2}"/>
              </a:ext>
            </a:extLst>
          </p:cNvPr>
          <p:cNvGrpSpPr/>
          <p:nvPr/>
        </p:nvGrpSpPr>
        <p:grpSpPr>
          <a:xfrm>
            <a:off x="2339463" y="2315071"/>
            <a:ext cx="7515737" cy="2227220"/>
            <a:chOff x="2339463" y="2315071"/>
            <a:chExt cx="7515737" cy="2227220"/>
          </a:xfrm>
        </p:grpSpPr>
        <p:cxnSp>
          <p:nvCxnSpPr>
            <p:cNvPr id="198" name="Straight Arrow Connector 197">
              <a:extLst>
                <a:ext uri="{FF2B5EF4-FFF2-40B4-BE49-F238E27FC236}">
                  <a16:creationId xmlns:a16="http://schemas.microsoft.com/office/drawing/2014/main" id="{8A2CF085-D2EE-228D-5130-B6EF612E241F}"/>
                </a:ext>
              </a:extLst>
            </p:cNvPr>
            <p:cNvCxnSpPr>
              <a:stCxn id="8" idx="3"/>
              <a:endCxn id="26" idx="1"/>
            </p:cNvCxnSpPr>
            <p:nvPr/>
          </p:nvCxnSpPr>
          <p:spPr>
            <a:xfrm flipV="1">
              <a:off x="3094262" y="3122213"/>
              <a:ext cx="93956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9" name="Straight Arrow Connector 198">
              <a:extLst>
                <a:ext uri="{FF2B5EF4-FFF2-40B4-BE49-F238E27FC236}">
                  <a16:creationId xmlns:a16="http://schemas.microsoft.com/office/drawing/2014/main" id="{4EBB7DCF-A123-EE1B-BDDA-721991E65AC4}"/>
                </a:ext>
              </a:extLst>
            </p:cNvPr>
            <p:cNvCxnSpPr>
              <a:cxnSpLocks/>
              <a:stCxn id="26" idx="3"/>
              <a:endCxn id="27" idx="1"/>
            </p:cNvCxnSpPr>
            <p:nvPr/>
          </p:nvCxnSpPr>
          <p:spPr>
            <a:xfrm>
              <a:off x="4351866" y="3122213"/>
              <a:ext cx="95860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2" name="Straight Arrow Connector 201">
              <a:extLst>
                <a:ext uri="{FF2B5EF4-FFF2-40B4-BE49-F238E27FC236}">
                  <a16:creationId xmlns:a16="http://schemas.microsoft.com/office/drawing/2014/main" id="{B6E98A34-4665-127C-3D48-59F167B7DEC0}"/>
                </a:ext>
              </a:extLst>
            </p:cNvPr>
            <p:cNvCxnSpPr>
              <a:cxnSpLocks/>
              <a:stCxn id="27" idx="3"/>
              <a:endCxn id="28" idx="1"/>
            </p:cNvCxnSpPr>
            <p:nvPr/>
          </p:nvCxnSpPr>
          <p:spPr>
            <a:xfrm>
              <a:off x="5628510" y="3134324"/>
              <a:ext cx="95450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5" name="Straight Arrow Connector 204">
              <a:extLst>
                <a:ext uri="{FF2B5EF4-FFF2-40B4-BE49-F238E27FC236}">
                  <a16:creationId xmlns:a16="http://schemas.microsoft.com/office/drawing/2014/main" id="{63619E1E-4130-FFB7-EB2F-2C87A6A7D6ED}"/>
                </a:ext>
              </a:extLst>
            </p:cNvPr>
            <p:cNvCxnSpPr>
              <a:cxnSpLocks/>
              <a:stCxn id="28" idx="3"/>
              <a:endCxn id="29" idx="1"/>
            </p:cNvCxnSpPr>
            <p:nvPr/>
          </p:nvCxnSpPr>
          <p:spPr>
            <a:xfrm flipV="1">
              <a:off x="6901049" y="3122212"/>
              <a:ext cx="936495" cy="1211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8" name="Straight Arrow Connector 207">
              <a:extLst>
                <a:ext uri="{FF2B5EF4-FFF2-40B4-BE49-F238E27FC236}">
                  <a16:creationId xmlns:a16="http://schemas.microsoft.com/office/drawing/2014/main" id="{EC77A4CD-298C-6F5B-05D3-2CDC448709EC}"/>
                </a:ext>
              </a:extLst>
            </p:cNvPr>
            <p:cNvCxnSpPr>
              <a:cxnSpLocks/>
              <a:stCxn id="29" idx="3"/>
              <a:endCxn id="31" idx="1"/>
            </p:cNvCxnSpPr>
            <p:nvPr/>
          </p:nvCxnSpPr>
          <p:spPr>
            <a:xfrm flipV="1">
              <a:off x="8155580" y="3122211"/>
              <a:ext cx="941267"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1" name="Straight Arrow Connector 210">
              <a:extLst>
                <a:ext uri="{FF2B5EF4-FFF2-40B4-BE49-F238E27FC236}">
                  <a16:creationId xmlns:a16="http://schemas.microsoft.com/office/drawing/2014/main" id="{29507CD0-252E-4878-A223-A24ACC0D3386}"/>
                </a:ext>
              </a:extLst>
            </p:cNvPr>
            <p:cNvCxnSpPr>
              <a:cxnSpLocks/>
              <a:endCxn id="8" idx="1"/>
            </p:cNvCxnSpPr>
            <p:nvPr/>
          </p:nvCxnSpPr>
          <p:spPr>
            <a:xfrm>
              <a:off x="2339463" y="3134324"/>
              <a:ext cx="43676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5" name="Straight Arrow Connector 214">
              <a:extLst>
                <a:ext uri="{FF2B5EF4-FFF2-40B4-BE49-F238E27FC236}">
                  <a16:creationId xmlns:a16="http://schemas.microsoft.com/office/drawing/2014/main" id="{59B601B0-0735-137E-0CDE-A5C95382C6B9}"/>
                </a:ext>
              </a:extLst>
            </p:cNvPr>
            <p:cNvCxnSpPr>
              <a:cxnSpLocks/>
              <a:stCxn id="31" idx="3"/>
            </p:cNvCxnSpPr>
            <p:nvPr/>
          </p:nvCxnSpPr>
          <p:spPr>
            <a:xfrm flipV="1">
              <a:off x="9414883" y="3122210"/>
              <a:ext cx="440317"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196" name="Group 195">
              <a:extLst>
                <a:ext uri="{FF2B5EF4-FFF2-40B4-BE49-F238E27FC236}">
                  <a16:creationId xmlns:a16="http://schemas.microsoft.com/office/drawing/2014/main" id="{7FEDBB39-D203-C347-287F-9F536AC45168}"/>
                </a:ext>
              </a:extLst>
            </p:cNvPr>
            <p:cNvGrpSpPr/>
            <p:nvPr/>
          </p:nvGrpSpPr>
          <p:grpSpPr>
            <a:xfrm>
              <a:off x="2555134" y="2315071"/>
              <a:ext cx="7081731" cy="2227220"/>
              <a:chOff x="1438802" y="2653508"/>
              <a:chExt cx="7081731" cy="2227220"/>
            </a:xfrm>
          </p:grpSpPr>
          <p:sp>
            <p:nvSpPr>
              <p:cNvPr id="8" name="Rectangle 7">
                <a:extLst>
                  <a:ext uri="{FF2B5EF4-FFF2-40B4-BE49-F238E27FC236}">
                    <a16:creationId xmlns:a16="http://schemas.microsoft.com/office/drawing/2014/main" id="{BE34FC8F-C47C-1E18-B9C2-9A0F5B73A9AC}"/>
                  </a:ext>
                </a:extLst>
              </p:cNvPr>
              <p:cNvSpPr/>
              <p:nvPr/>
            </p:nvSpPr>
            <p:spPr>
              <a:xfrm>
                <a:off x="1659894"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1</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AEBD9BA4-543C-5DE1-ADBE-BCB772EBDCAF}"/>
                  </a:ext>
                </a:extLst>
              </p:cNvPr>
              <p:cNvSpPr/>
              <p:nvPr/>
            </p:nvSpPr>
            <p:spPr>
              <a:xfrm>
                <a:off x="1438802"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1</a:t>
                </a:r>
              </a:p>
            </p:txBody>
          </p:sp>
          <p:sp>
            <p:nvSpPr>
              <p:cNvPr id="26" name="Rectangle 25">
                <a:extLst>
                  <a:ext uri="{FF2B5EF4-FFF2-40B4-BE49-F238E27FC236}">
                    <a16:creationId xmlns:a16="http://schemas.microsoft.com/office/drawing/2014/main" id="{ECB00E9B-1E70-B388-ADE4-4117C149DE4A}"/>
                  </a:ext>
                </a:extLst>
              </p:cNvPr>
              <p:cNvSpPr/>
              <p:nvPr/>
            </p:nvSpPr>
            <p:spPr>
              <a:xfrm>
                <a:off x="2917498" y="2653510"/>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2</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B26D267D-F7E5-7006-D566-51A6BC3764BD}"/>
                  </a:ext>
                </a:extLst>
              </p:cNvPr>
              <p:cNvSpPr/>
              <p:nvPr/>
            </p:nvSpPr>
            <p:spPr>
              <a:xfrm>
                <a:off x="4194142"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3</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8" name="Rectangle 27">
                <a:extLst>
                  <a:ext uri="{FF2B5EF4-FFF2-40B4-BE49-F238E27FC236}">
                    <a16:creationId xmlns:a16="http://schemas.microsoft.com/office/drawing/2014/main" id="{01B72F36-C0A9-BDA4-61D7-331C2BBA30C8}"/>
                  </a:ext>
                </a:extLst>
              </p:cNvPr>
              <p:cNvSpPr/>
              <p:nvPr/>
            </p:nvSpPr>
            <p:spPr>
              <a:xfrm>
                <a:off x="5466681"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4</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FC7843A3-04BA-7434-96C8-A369FA051A43}"/>
                  </a:ext>
                </a:extLst>
              </p:cNvPr>
              <p:cNvSpPr/>
              <p:nvPr/>
            </p:nvSpPr>
            <p:spPr>
              <a:xfrm>
                <a:off x="6721212" y="2653509"/>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5</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C75A4F1A-3DEB-2999-66A2-9FB11BD04326}"/>
                  </a:ext>
                </a:extLst>
              </p:cNvPr>
              <p:cNvSpPr/>
              <p:nvPr/>
            </p:nvSpPr>
            <p:spPr>
              <a:xfrm>
                <a:off x="7980515" y="2653508"/>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6</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2" name="Rectangle 31">
                <a:extLst>
                  <a:ext uri="{FF2B5EF4-FFF2-40B4-BE49-F238E27FC236}">
                    <a16:creationId xmlns:a16="http://schemas.microsoft.com/office/drawing/2014/main" id="{E9839421-6185-9A0E-7887-3405D0F132FB}"/>
                  </a:ext>
                </a:extLst>
              </p:cNvPr>
              <p:cNvSpPr/>
              <p:nvPr/>
            </p:nvSpPr>
            <p:spPr>
              <a:xfrm>
                <a:off x="2688476"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2</a:t>
                </a:r>
              </a:p>
            </p:txBody>
          </p:sp>
          <p:sp>
            <p:nvSpPr>
              <p:cNvPr id="33" name="Rectangle 32">
                <a:extLst>
                  <a:ext uri="{FF2B5EF4-FFF2-40B4-BE49-F238E27FC236}">
                    <a16:creationId xmlns:a16="http://schemas.microsoft.com/office/drawing/2014/main" id="{CE5DA202-5602-F3B0-3535-08BCFAF3ED19}"/>
                  </a:ext>
                </a:extLst>
              </p:cNvPr>
              <p:cNvSpPr/>
              <p:nvPr/>
            </p:nvSpPr>
            <p:spPr>
              <a:xfrm>
                <a:off x="3976150"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3</a:t>
                </a:r>
              </a:p>
            </p:txBody>
          </p:sp>
          <p:sp>
            <p:nvSpPr>
              <p:cNvPr id="34" name="Rectangle 33">
                <a:extLst>
                  <a:ext uri="{FF2B5EF4-FFF2-40B4-BE49-F238E27FC236}">
                    <a16:creationId xmlns:a16="http://schemas.microsoft.com/office/drawing/2014/main" id="{70632D20-0B01-8694-DE9A-630F9823AE67}"/>
                  </a:ext>
                </a:extLst>
              </p:cNvPr>
              <p:cNvSpPr/>
              <p:nvPr/>
            </p:nvSpPr>
            <p:spPr>
              <a:xfrm>
                <a:off x="5239927"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4</a:t>
                </a:r>
              </a:p>
            </p:txBody>
          </p:sp>
          <p:sp>
            <p:nvSpPr>
              <p:cNvPr id="35" name="Rectangle 34">
                <a:extLst>
                  <a:ext uri="{FF2B5EF4-FFF2-40B4-BE49-F238E27FC236}">
                    <a16:creationId xmlns:a16="http://schemas.microsoft.com/office/drawing/2014/main" id="{9266DEAB-6536-9590-1C41-E4EEC3F5F807}"/>
                  </a:ext>
                </a:extLst>
              </p:cNvPr>
              <p:cNvSpPr/>
              <p:nvPr/>
            </p:nvSpPr>
            <p:spPr>
              <a:xfrm>
                <a:off x="6489984"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5</a:t>
                </a:r>
              </a:p>
            </p:txBody>
          </p:sp>
          <p:sp>
            <p:nvSpPr>
              <p:cNvPr id="36" name="Rectangle 35">
                <a:extLst>
                  <a:ext uri="{FF2B5EF4-FFF2-40B4-BE49-F238E27FC236}">
                    <a16:creationId xmlns:a16="http://schemas.microsoft.com/office/drawing/2014/main" id="{353EE4BF-E5D0-0588-C5CB-78E1EF6A50CB}"/>
                  </a:ext>
                </a:extLst>
              </p:cNvPr>
              <p:cNvSpPr/>
              <p:nvPr/>
            </p:nvSpPr>
            <p:spPr>
              <a:xfrm>
                <a:off x="7758533" y="4593470"/>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6</a:t>
                </a:r>
              </a:p>
            </p:txBody>
          </p:sp>
          <p:cxnSp>
            <p:nvCxnSpPr>
              <p:cNvPr id="39" name="Straight Arrow Connector 38">
                <a:extLst>
                  <a:ext uri="{FF2B5EF4-FFF2-40B4-BE49-F238E27FC236}">
                    <a16:creationId xmlns:a16="http://schemas.microsoft.com/office/drawing/2014/main" id="{97F81853-A563-89B3-1CFF-4B148DEEA9AB}"/>
                  </a:ext>
                </a:extLst>
              </p:cNvPr>
              <p:cNvCxnSpPr>
                <a:stCxn id="8" idx="2"/>
                <a:endCxn id="22" idx="0"/>
              </p:cNvCxnSpPr>
              <p:nvPr/>
            </p:nvCxnSpPr>
            <p:spPr>
              <a:xfrm>
                <a:off x="1818912" y="4279900"/>
                <a:ext cx="8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1C14D956-EFF3-0EA6-FE00-EE3B87FCC9D8}"/>
                  </a:ext>
                </a:extLst>
              </p:cNvPr>
              <p:cNvCxnSpPr>
                <a:cxnSpLocks/>
                <a:stCxn id="26" idx="2"/>
                <a:endCxn id="32" idx="0"/>
              </p:cNvCxnSpPr>
              <p:nvPr/>
            </p:nvCxnSpPr>
            <p:spPr>
              <a:xfrm flipH="1">
                <a:off x="3069476" y="4267789"/>
                <a:ext cx="7040" cy="32308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3F19925A-5406-961F-D3A3-DCF85BA86C65}"/>
                  </a:ext>
                </a:extLst>
              </p:cNvPr>
              <p:cNvCxnSpPr>
                <a:cxnSpLocks/>
                <a:stCxn id="27" idx="2"/>
                <a:endCxn id="33" idx="0"/>
              </p:cNvCxnSpPr>
              <p:nvPr/>
            </p:nvCxnSpPr>
            <p:spPr>
              <a:xfrm>
                <a:off x="4353160" y="4279900"/>
                <a:ext cx="39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6" name="Straight Arrow Connector 45">
                <a:extLst>
                  <a:ext uri="{FF2B5EF4-FFF2-40B4-BE49-F238E27FC236}">
                    <a16:creationId xmlns:a16="http://schemas.microsoft.com/office/drawing/2014/main" id="{E4C58C14-3DC1-ABFA-EBDD-E5663A6F07F4}"/>
                  </a:ext>
                </a:extLst>
              </p:cNvPr>
              <p:cNvCxnSpPr>
                <a:cxnSpLocks/>
                <a:stCxn id="28" idx="2"/>
                <a:endCxn id="34" idx="0"/>
              </p:cNvCxnSpPr>
              <p:nvPr/>
            </p:nvCxnSpPr>
            <p:spPr>
              <a:xfrm flipH="1">
                <a:off x="5620927" y="4279900"/>
                <a:ext cx="4772"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9" name="Straight Arrow Connector 48">
                <a:extLst>
                  <a:ext uri="{FF2B5EF4-FFF2-40B4-BE49-F238E27FC236}">
                    <a16:creationId xmlns:a16="http://schemas.microsoft.com/office/drawing/2014/main" id="{7C09BE99-02C7-0670-1884-CC0A4E18305E}"/>
                  </a:ext>
                </a:extLst>
              </p:cNvPr>
              <p:cNvCxnSpPr>
                <a:cxnSpLocks/>
                <a:stCxn id="29" idx="2"/>
                <a:endCxn id="35" idx="0"/>
              </p:cNvCxnSpPr>
              <p:nvPr/>
            </p:nvCxnSpPr>
            <p:spPr>
              <a:xfrm flipH="1">
                <a:off x="6870984" y="4267788"/>
                <a:ext cx="9246" cy="32308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2" name="Straight Arrow Connector 51">
                <a:extLst>
                  <a:ext uri="{FF2B5EF4-FFF2-40B4-BE49-F238E27FC236}">
                    <a16:creationId xmlns:a16="http://schemas.microsoft.com/office/drawing/2014/main" id="{3E0B15AE-1781-6BF4-7F9A-01A2819CCD76}"/>
                  </a:ext>
                </a:extLst>
              </p:cNvPr>
              <p:cNvCxnSpPr>
                <a:cxnSpLocks/>
                <a:stCxn id="31" idx="2"/>
                <a:endCxn id="36" idx="0"/>
              </p:cNvCxnSpPr>
              <p:nvPr/>
            </p:nvCxnSpPr>
            <p:spPr>
              <a:xfrm>
                <a:off x="8139533" y="4267787"/>
                <a:ext cx="0" cy="32568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grpSp>
      <p:sp>
        <p:nvSpPr>
          <p:cNvPr id="225" name="TextBox 224">
            <a:extLst>
              <a:ext uri="{FF2B5EF4-FFF2-40B4-BE49-F238E27FC236}">
                <a16:creationId xmlns:a16="http://schemas.microsoft.com/office/drawing/2014/main" id="{D1889B99-916B-8B31-EC57-074F339177D3}"/>
              </a:ext>
            </a:extLst>
          </p:cNvPr>
          <p:cNvSpPr txBox="1"/>
          <p:nvPr/>
        </p:nvSpPr>
        <p:spPr>
          <a:xfrm>
            <a:off x="2672685" y="5397074"/>
            <a:ext cx="8912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1 input</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exits</a:t>
            </a:r>
          </a:p>
        </p:txBody>
      </p:sp>
      <p:sp>
        <p:nvSpPr>
          <p:cNvPr id="228" name="TextBox 227">
            <a:extLst>
              <a:ext uri="{FF2B5EF4-FFF2-40B4-BE49-F238E27FC236}">
                <a16:creationId xmlns:a16="http://schemas.microsoft.com/office/drawing/2014/main" id="{8A558990-EEF1-A44F-C6E7-59E376E0CE3D}"/>
              </a:ext>
            </a:extLst>
          </p:cNvPr>
          <p:cNvSpPr txBox="1"/>
          <p:nvPr/>
        </p:nvSpPr>
        <p:spPr>
          <a:xfrm>
            <a:off x="3933048" y="5397073"/>
            <a:ext cx="8912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1 input</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exits</a:t>
            </a:r>
          </a:p>
        </p:txBody>
      </p:sp>
      <p:sp>
        <p:nvSpPr>
          <p:cNvPr id="229" name="TextBox 228">
            <a:extLst>
              <a:ext uri="{FF2B5EF4-FFF2-40B4-BE49-F238E27FC236}">
                <a16:creationId xmlns:a16="http://schemas.microsoft.com/office/drawing/2014/main" id="{76B0D60F-0EB8-8A48-A612-681FB53D644C}"/>
              </a:ext>
            </a:extLst>
          </p:cNvPr>
          <p:cNvSpPr txBox="1"/>
          <p:nvPr/>
        </p:nvSpPr>
        <p:spPr>
          <a:xfrm>
            <a:off x="5220721" y="5397073"/>
            <a:ext cx="101951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2000" dirty="0">
                <a:solidFill>
                  <a:srgbClr val="5E5E5E"/>
                </a:solidFill>
                <a:sym typeface="Helvetica Neue"/>
              </a:rPr>
              <a:t>6</a:t>
            </a:r>
            <a:r>
              <a:rPr kumimoji="0" lang="en-US" sz="2000" b="0" i="0" u="none" strike="noStrike" cap="none" spc="0" normalizeH="0" baseline="0" dirty="0">
                <a:ln>
                  <a:noFill/>
                </a:ln>
                <a:solidFill>
                  <a:srgbClr val="5E5E5E"/>
                </a:solidFill>
                <a:effectLst/>
                <a:uFillTx/>
                <a:latin typeface="+mn-lt"/>
                <a:ea typeface="+mn-ea"/>
                <a:cs typeface="+mn-cs"/>
                <a:sym typeface="Helvetica Neue"/>
              </a:rPr>
              <a:t> inputs</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a:t>
            </a:r>
          </a:p>
        </p:txBody>
      </p:sp>
      <p:sp>
        <p:nvSpPr>
          <p:cNvPr id="231" name="TextBox 230">
            <a:extLst>
              <a:ext uri="{FF2B5EF4-FFF2-40B4-BE49-F238E27FC236}">
                <a16:creationId xmlns:a16="http://schemas.microsoft.com/office/drawing/2014/main" id="{FC7B2D58-3DF1-C3C8-CDF9-6D85A225FD1D}"/>
              </a:ext>
            </a:extLst>
          </p:cNvPr>
          <p:cNvSpPr txBox="1"/>
          <p:nvPr/>
        </p:nvSpPr>
        <p:spPr>
          <a:xfrm>
            <a:off x="6486480" y="5383750"/>
            <a:ext cx="101951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2 inputs</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a:t>
            </a:r>
          </a:p>
        </p:txBody>
      </p:sp>
      <p:sp>
        <p:nvSpPr>
          <p:cNvPr id="232" name="TextBox 231">
            <a:extLst>
              <a:ext uri="{FF2B5EF4-FFF2-40B4-BE49-F238E27FC236}">
                <a16:creationId xmlns:a16="http://schemas.microsoft.com/office/drawing/2014/main" id="{FCCB4E25-182C-F889-EB82-555D9475AA1A}"/>
              </a:ext>
            </a:extLst>
          </p:cNvPr>
          <p:cNvSpPr txBox="1"/>
          <p:nvPr/>
        </p:nvSpPr>
        <p:spPr>
          <a:xfrm>
            <a:off x="7724356" y="5383750"/>
            <a:ext cx="101951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2 inputs</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a:t>
            </a:r>
          </a:p>
        </p:txBody>
      </p:sp>
      <p:sp>
        <p:nvSpPr>
          <p:cNvPr id="233" name="TextBox 232">
            <a:extLst>
              <a:ext uri="{FF2B5EF4-FFF2-40B4-BE49-F238E27FC236}">
                <a16:creationId xmlns:a16="http://schemas.microsoft.com/office/drawing/2014/main" id="{DA867743-3C37-11E0-4D71-741749BFF248}"/>
              </a:ext>
            </a:extLst>
          </p:cNvPr>
          <p:cNvSpPr txBox="1"/>
          <p:nvPr/>
        </p:nvSpPr>
        <p:spPr>
          <a:xfrm>
            <a:off x="9069012" y="5345078"/>
            <a:ext cx="101951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2000" dirty="0">
                <a:solidFill>
                  <a:srgbClr val="5E5E5E"/>
                </a:solidFill>
                <a:sym typeface="Helvetica Neue"/>
              </a:rPr>
              <a:t>4</a:t>
            </a:r>
            <a:r>
              <a:rPr kumimoji="0" lang="en-US" sz="2000" b="0" i="0" u="none" strike="noStrike" cap="none" spc="0" normalizeH="0" baseline="0" dirty="0">
                <a:ln>
                  <a:noFill/>
                </a:ln>
                <a:solidFill>
                  <a:srgbClr val="5E5E5E"/>
                </a:solidFill>
                <a:effectLst/>
                <a:uFillTx/>
                <a:latin typeface="+mn-lt"/>
                <a:ea typeface="+mn-ea"/>
                <a:cs typeface="+mn-cs"/>
                <a:sym typeface="Helvetica Neue"/>
              </a:rPr>
              <a:t> inputs</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a:t>
            </a:r>
          </a:p>
        </p:txBody>
      </p:sp>
    </p:spTree>
    <p:extLst>
      <p:ext uri="{BB962C8B-B14F-4D97-AF65-F5344CB8AC3E}">
        <p14:creationId xmlns:p14="http://schemas.microsoft.com/office/powerpoint/2010/main" val="206556433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dissolve">
                                      <p:cBhvr>
                                        <p:cTn id="7" dur="5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dissolve">
                                      <p:cBhvr>
                                        <p:cTn id="12" dur="500"/>
                                        <p:tgtEl>
                                          <p:spTgt spid="2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37"/>
                                        </p:tgtEl>
                                        <p:attrNameLst>
                                          <p:attrName>style.visibility</p:attrName>
                                        </p:attrNameLst>
                                      </p:cBhvr>
                                      <p:to>
                                        <p:strVal val="visible"/>
                                      </p:to>
                                    </p:set>
                                    <p:animEffect transition="in" filter="wipe(left)">
                                      <p:cBhvr>
                                        <p:cTn id="17" dur="6000"/>
                                        <p:tgtEl>
                                          <p:spTgt spid="37"/>
                                        </p:tgtEl>
                                      </p:cBhvr>
                                    </p:animEffect>
                                  </p:childTnLst>
                                </p:cTn>
                              </p:par>
                              <p:par>
                                <p:cTn id="18" presetID="22" presetClass="entr" presetSubtype="1" fill="hold" grpId="0" nodeType="withEffect">
                                  <p:stCondLst>
                                    <p:cond delay="700"/>
                                  </p:stCondLst>
                                  <p:iterate>
                                    <p:tmAbs val="0"/>
                                  </p:iterate>
                                  <p:childTnLst>
                                    <p:set>
                                      <p:cBhvr>
                                        <p:cTn id="19" dur="1" fill="hold">
                                          <p:stCondLst>
                                            <p:cond delay="0"/>
                                          </p:stCondLst>
                                        </p:cTn>
                                        <p:tgtEl>
                                          <p:spTgt spid="218"/>
                                        </p:tgtEl>
                                        <p:attrNameLst>
                                          <p:attrName>style.visibility</p:attrName>
                                        </p:attrNameLst>
                                      </p:cBhvr>
                                      <p:to>
                                        <p:strVal val="visible"/>
                                      </p:to>
                                    </p:set>
                                    <p:animEffect transition="in" filter="wipe(up)">
                                      <p:cBhvr>
                                        <p:cTn id="20" dur="1500"/>
                                        <p:tgtEl>
                                          <p:spTgt spid="218"/>
                                        </p:tgtEl>
                                      </p:cBhvr>
                                    </p:animEffect>
                                  </p:childTnLst>
                                </p:cTn>
                              </p:par>
                              <p:par>
                                <p:cTn id="21" presetID="9" presetClass="entr" presetSubtype="0" fill="hold" grpId="0" nodeType="withEffect">
                                  <p:stCondLst>
                                    <p:cond delay="2000"/>
                                  </p:stCondLst>
                                  <p:childTnLst>
                                    <p:set>
                                      <p:cBhvr>
                                        <p:cTn id="22" dur="1" fill="hold">
                                          <p:stCondLst>
                                            <p:cond delay="0"/>
                                          </p:stCondLst>
                                        </p:cTn>
                                        <p:tgtEl>
                                          <p:spTgt spid="225"/>
                                        </p:tgtEl>
                                        <p:attrNameLst>
                                          <p:attrName>style.visibility</p:attrName>
                                        </p:attrNameLst>
                                      </p:cBhvr>
                                      <p:to>
                                        <p:strVal val="visible"/>
                                      </p:to>
                                    </p:set>
                                    <p:animEffect transition="in" filter="dissolve">
                                      <p:cBhvr>
                                        <p:cTn id="23" dur="500"/>
                                        <p:tgtEl>
                                          <p:spTgt spid="225"/>
                                        </p:tgtEl>
                                      </p:cBhvr>
                                    </p:animEffect>
                                  </p:childTnLst>
                                </p:cTn>
                              </p:par>
                              <p:par>
                                <p:cTn id="24" presetID="22" presetClass="entr" presetSubtype="1" fill="hold" grpId="0" nodeType="withEffect">
                                  <p:stCondLst>
                                    <p:cond delay="1500"/>
                                  </p:stCondLst>
                                  <p:iterate>
                                    <p:tmAbs val="0"/>
                                  </p:iterate>
                                  <p:childTnLst>
                                    <p:set>
                                      <p:cBhvr>
                                        <p:cTn id="25" dur="1" fill="hold">
                                          <p:stCondLst>
                                            <p:cond delay="0"/>
                                          </p:stCondLst>
                                        </p:cTn>
                                        <p:tgtEl>
                                          <p:spTgt spid="219"/>
                                        </p:tgtEl>
                                        <p:attrNameLst>
                                          <p:attrName>style.visibility</p:attrName>
                                        </p:attrNameLst>
                                      </p:cBhvr>
                                      <p:to>
                                        <p:strVal val="visible"/>
                                      </p:to>
                                    </p:set>
                                    <p:animEffect transition="in" filter="wipe(up)">
                                      <p:cBhvr>
                                        <p:cTn id="26" dur="1500"/>
                                        <p:tgtEl>
                                          <p:spTgt spid="219"/>
                                        </p:tgtEl>
                                      </p:cBhvr>
                                    </p:animEffect>
                                  </p:childTnLst>
                                </p:cTn>
                              </p:par>
                              <p:par>
                                <p:cTn id="27" presetID="9" presetClass="entr" presetSubtype="0" fill="hold" grpId="0" nodeType="withEffect">
                                  <p:stCondLst>
                                    <p:cond delay="2500"/>
                                  </p:stCondLst>
                                  <p:childTnLst>
                                    <p:set>
                                      <p:cBhvr>
                                        <p:cTn id="28" dur="1" fill="hold">
                                          <p:stCondLst>
                                            <p:cond delay="0"/>
                                          </p:stCondLst>
                                        </p:cTn>
                                        <p:tgtEl>
                                          <p:spTgt spid="228"/>
                                        </p:tgtEl>
                                        <p:attrNameLst>
                                          <p:attrName>style.visibility</p:attrName>
                                        </p:attrNameLst>
                                      </p:cBhvr>
                                      <p:to>
                                        <p:strVal val="visible"/>
                                      </p:to>
                                    </p:set>
                                    <p:animEffect transition="in" filter="dissolve">
                                      <p:cBhvr>
                                        <p:cTn id="29" dur="500"/>
                                        <p:tgtEl>
                                          <p:spTgt spid="228"/>
                                        </p:tgtEl>
                                      </p:cBhvr>
                                    </p:animEffect>
                                  </p:childTnLst>
                                </p:cTn>
                              </p:par>
                              <p:par>
                                <p:cTn id="30" presetID="22" presetClass="entr" presetSubtype="1" fill="hold" grpId="0" nodeType="withEffect">
                                  <p:stCondLst>
                                    <p:cond delay="2400"/>
                                  </p:stCondLst>
                                  <p:iterate>
                                    <p:tmAbs val="0"/>
                                  </p:iterate>
                                  <p:childTnLst>
                                    <p:set>
                                      <p:cBhvr>
                                        <p:cTn id="31" dur="1" fill="hold">
                                          <p:stCondLst>
                                            <p:cond delay="0"/>
                                          </p:stCondLst>
                                        </p:cTn>
                                        <p:tgtEl>
                                          <p:spTgt spid="220"/>
                                        </p:tgtEl>
                                        <p:attrNameLst>
                                          <p:attrName>style.visibility</p:attrName>
                                        </p:attrNameLst>
                                      </p:cBhvr>
                                      <p:to>
                                        <p:strVal val="visible"/>
                                      </p:to>
                                    </p:set>
                                    <p:animEffect transition="in" filter="wipe(up)">
                                      <p:cBhvr>
                                        <p:cTn id="32" dur="1500"/>
                                        <p:tgtEl>
                                          <p:spTgt spid="220"/>
                                        </p:tgtEl>
                                      </p:cBhvr>
                                    </p:animEffect>
                                  </p:childTnLst>
                                </p:cTn>
                              </p:par>
                              <p:par>
                                <p:cTn id="33" presetID="9" presetClass="entr" presetSubtype="0" fill="hold" grpId="0" nodeType="withEffect">
                                  <p:stCondLst>
                                    <p:cond delay="3500"/>
                                  </p:stCondLst>
                                  <p:childTnLst>
                                    <p:set>
                                      <p:cBhvr>
                                        <p:cTn id="34" dur="1" fill="hold">
                                          <p:stCondLst>
                                            <p:cond delay="0"/>
                                          </p:stCondLst>
                                        </p:cTn>
                                        <p:tgtEl>
                                          <p:spTgt spid="229"/>
                                        </p:tgtEl>
                                        <p:attrNameLst>
                                          <p:attrName>style.visibility</p:attrName>
                                        </p:attrNameLst>
                                      </p:cBhvr>
                                      <p:to>
                                        <p:strVal val="visible"/>
                                      </p:to>
                                    </p:set>
                                    <p:animEffect transition="in" filter="dissolve">
                                      <p:cBhvr>
                                        <p:cTn id="35" dur="500"/>
                                        <p:tgtEl>
                                          <p:spTgt spid="229"/>
                                        </p:tgtEl>
                                      </p:cBhvr>
                                    </p:animEffect>
                                  </p:childTnLst>
                                </p:cTn>
                              </p:par>
                              <p:par>
                                <p:cTn id="36" presetID="22" presetClass="entr" presetSubtype="1" fill="hold" grpId="0" nodeType="withEffect">
                                  <p:stCondLst>
                                    <p:cond delay="3000"/>
                                  </p:stCondLst>
                                  <p:iterate>
                                    <p:tmAbs val="0"/>
                                  </p:iterate>
                                  <p:childTnLst>
                                    <p:set>
                                      <p:cBhvr>
                                        <p:cTn id="37" dur="1" fill="hold">
                                          <p:stCondLst>
                                            <p:cond delay="0"/>
                                          </p:stCondLst>
                                        </p:cTn>
                                        <p:tgtEl>
                                          <p:spTgt spid="221"/>
                                        </p:tgtEl>
                                        <p:attrNameLst>
                                          <p:attrName>style.visibility</p:attrName>
                                        </p:attrNameLst>
                                      </p:cBhvr>
                                      <p:to>
                                        <p:strVal val="visible"/>
                                      </p:to>
                                    </p:set>
                                    <p:animEffect transition="in" filter="wipe(up)">
                                      <p:cBhvr>
                                        <p:cTn id="38" dur="1500"/>
                                        <p:tgtEl>
                                          <p:spTgt spid="221"/>
                                        </p:tgtEl>
                                      </p:cBhvr>
                                    </p:animEffect>
                                  </p:childTnLst>
                                </p:cTn>
                              </p:par>
                              <p:par>
                                <p:cTn id="39" presetID="9" presetClass="entr" presetSubtype="0" fill="hold" grpId="0" nodeType="withEffect">
                                  <p:stCondLst>
                                    <p:cond delay="4200"/>
                                  </p:stCondLst>
                                  <p:childTnLst>
                                    <p:set>
                                      <p:cBhvr>
                                        <p:cTn id="40" dur="1" fill="hold">
                                          <p:stCondLst>
                                            <p:cond delay="0"/>
                                          </p:stCondLst>
                                        </p:cTn>
                                        <p:tgtEl>
                                          <p:spTgt spid="231"/>
                                        </p:tgtEl>
                                        <p:attrNameLst>
                                          <p:attrName>style.visibility</p:attrName>
                                        </p:attrNameLst>
                                      </p:cBhvr>
                                      <p:to>
                                        <p:strVal val="visible"/>
                                      </p:to>
                                    </p:set>
                                    <p:animEffect transition="in" filter="dissolve">
                                      <p:cBhvr>
                                        <p:cTn id="41" dur="500"/>
                                        <p:tgtEl>
                                          <p:spTgt spid="231"/>
                                        </p:tgtEl>
                                      </p:cBhvr>
                                    </p:animEffect>
                                  </p:childTnLst>
                                </p:cTn>
                              </p:par>
                              <p:par>
                                <p:cTn id="42" presetID="22" presetClass="entr" presetSubtype="1" fill="hold" grpId="0" nodeType="withEffect">
                                  <p:stCondLst>
                                    <p:cond delay="4000"/>
                                  </p:stCondLst>
                                  <p:iterate>
                                    <p:tmAbs val="0"/>
                                  </p:iterate>
                                  <p:childTnLst>
                                    <p:set>
                                      <p:cBhvr>
                                        <p:cTn id="43" dur="1" fill="hold">
                                          <p:stCondLst>
                                            <p:cond delay="0"/>
                                          </p:stCondLst>
                                        </p:cTn>
                                        <p:tgtEl>
                                          <p:spTgt spid="222"/>
                                        </p:tgtEl>
                                        <p:attrNameLst>
                                          <p:attrName>style.visibility</p:attrName>
                                        </p:attrNameLst>
                                      </p:cBhvr>
                                      <p:to>
                                        <p:strVal val="visible"/>
                                      </p:to>
                                    </p:set>
                                    <p:animEffect transition="in" filter="wipe(up)">
                                      <p:cBhvr>
                                        <p:cTn id="44" dur="1500"/>
                                        <p:tgtEl>
                                          <p:spTgt spid="222"/>
                                        </p:tgtEl>
                                      </p:cBhvr>
                                    </p:animEffect>
                                  </p:childTnLst>
                                </p:cTn>
                              </p:par>
                              <p:par>
                                <p:cTn id="45" presetID="9" presetClass="entr" presetSubtype="0" fill="hold" grpId="0" nodeType="withEffect">
                                  <p:stCondLst>
                                    <p:cond delay="5000"/>
                                  </p:stCondLst>
                                  <p:childTnLst>
                                    <p:set>
                                      <p:cBhvr>
                                        <p:cTn id="46" dur="1" fill="hold">
                                          <p:stCondLst>
                                            <p:cond delay="0"/>
                                          </p:stCondLst>
                                        </p:cTn>
                                        <p:tgtEl>
                                          <p:spTgt spid="232"/>
                                        </p:tgtEl>
                                        <p:attrNameLst>
                                          <p:attrName>style.visibility</p:attrName>
                                        </p:attrNameLst>
                                      </p:cBhvr>
                                      <p:to>
                                        <p:strVal val="visible"/>
                                      </p:to>
                                    </p:set>
                                    <p:animEffect transition="in" filter="dissolve">
                                      <p:cBhvr>
                                        <p:cTn id="47" dur="500"/>
                                        <p:tgtEl>
                                          <p:spTgt spid="232"/>
                                        </p:tgtEl>
                                      </p:cBhvr>
                                    </p:animEffect>
                                  </p:childTnLst>
                                </p:cTn>
                              </p:par>
                              <p:par>
                                <p:cTn id="48" presetID="22" presetClass="entr" presetSubtype="1" fill="hold" grpId="0" nodeType="withEffect">
                                  <p:stCondLst>
                                    <p:cond delay="5000"/>
                                  </p:stCondLst>
                                  <p:iterate>
                                    <p:tmAbs val="0"/>
                                  </p:iterate>
                                  <p:childTnLst>
                                    <p:set>
                                      <p:cBhvr>
                                        <p:cTn id="49" dur="1" fill="hold">
                                          <p:stCondLst>
                                            <p:cond delay="0"/>
                                          </p:stCondLst>
                                        </p:cTn>
                                        <p:tgtEl>
                                          <p:spTgt spid="223"/>
                                        </p:tgtEl>
                                        <p:attrNameLst>
                                          <p:attrName>style.visibility</p:attrName>
                                        </p:attrNameLst>
                                      </p:cBhvr>
                                      <p:to>
                                        <p:strVal val="visible"/>
                                      </p:to>
                                    </p:set>
                                    <p:animEffect transition="in" filter="wipe(up)">
                                      <p:cBhvr>
                                        <p:cTn id="50" dur="1500"/>
                                        <p:tgtEl>
                                          <p:spTgt spid="223"/>
                                        </p:tgtEl>
                                      </p:cBhvr>
                                    </p:animEffect>
                                  </p:childTnLst>
                                </p:cTn>
                              </p:par>
                              <p:par>
                                <p:cTn id="51" presetID="9" presetClass="entr" presetSubtype="0" fill="hold" grpId="0" nodeType="withEffect">
                                  <p:stCondLst>
                                    <p:cond delay="6000"/>
                                  </p:stCondLst>
                                  <p:childTnLst>
                                    <p:set>
                                      <p:cBhvr>
                                        <p:cTn id="52" dur="1" fill="hold">
                                          <p:stCondLst>
                                            <p:cond delay="0"/>
                                          </p:stCondLst>
                                        </p:cTn>
                                        <p:tgtEl>
                                          <p:spTgt spid="233"/>
                                        </p:tgtEl>
                                        <p:attrNameLst>
                                          <p:attrName>style.visibility</p:attrName>
                                        </p:attrNameLst>
                                      </p:cBhvr>
                                      <p:to>
                                        <p:strVal val="visible"/>
                                      </p:to>
                                    </p:set>
                                    <p:animEffect transition="in" filter="dissolve">
                                      <p:cBhvr>
                                        <p:cTn id="53"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advAuto="0"/>
      <p:bldP spid="221" grpId="0" animBg="1" advAuto="0"/>
      <p:bldP spid="222" grpId="0" animBg="1" advAuto="0"/>
      <p:bldP spid="220" grpId="0" animBg="1" advAuto="0"/>
      <p:bldP spid="218" grpId="0" animBg="1" advAuto="0"/>
      <p:bldP spid="219" grpId="0" animBg="1" advAuto="0"/>
      <p:bldP spid="224" grpId="0"/>
      <p:bldP spid="37" grpId="0" animBg="1" advAuto="0"/>
      <p:bldP spid="225" grpId="0"/>
      <p:bldP spid="228" grpId="0"/>
      <p:bldP spid="229" grpId="0"/>
      <p:bldP spid="231" grpId="0"/>
      <p:bldP spid="232" grpId="0"/>
      <p:bldP spid="2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4C58D-5730-98E6-F8D4-EACF02041953}"/>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EECF40E2-BA46-C84A-A08A-418C82DC8121}"/>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2. Forecasting Exit Profile</a:t>
            </a:r>
            <a:endParaRPr sz="4000" dirty="0"/>
          </a:p>
        </p:txBody>
      </p:sp>
      <p:sp>
        <p:nvSpPr>
          <p:cNvPr id="15" name="Rectangle 14">
            <a:extLst>
              <a:ext uri="{FF2B5EF4-FFF2-40B4-BE49-F238E27FC236}">
                <a16:creationId xmlns:a16="http://schemas.microsoft.com/office/drawing/2014/main" id="{B765EEC3-EDC3-ECD8-22CD-7449295E95CA}"/>
              </a:ext>
            </a:extLst>
          </p:cNvPr>
          <p:cNvSpPr/>
          <p:nvPr/>
        </p:nvSpPr>
        <p:spPr>
          <a:xfrm>
            <a:off x="1823236" y="1670808"/>
            <a:ext cx="3602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6F70C402-B0A0-0C01-1269-E7CC0BF1BB43}"/>
              </a:ext>
            </a:extLst>
          </p:cNvPr>
          <p:cNvSpPr/>
          <p:nvPr/>
        </p:nvSpPr>
        <p:spPr>
          <a:xfrm>
            <a:off x="5667103" y="1653871"/>
            <a:ext cx="4737180"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4" name="Group 3">
            <a:extLst>
              <a:ext uri="{FF2B5EF4-FFF2-40B4-BE49-F238E27FC236}">
                <a16:creationId xmlns:a16="http://schemas.microsoft.com/office/drawing/2014/main" id="{7E89C656-18EE-7291-A157-F11B728CC548}"/>
              </a:ext>
            </a:extLst>
          </p:cNvPr>
          <p:cNvGrpSpPr/>
          <p:nvPr/>
        </p:nvGrpSpPr>
        <p:grpSpPr>
          <a:xfrm>
            <a:off x="2120901" y="2864923"/>
            <a:ext cx="7507016" cy="2457596"/>
            <a:chOff x="2120901" y="2864923"/>
            <a:chExt cx="7507016" cy="2457596"/>
          </a:xfrm>
        </p:grpSpPr>
        <p:sp>
          <p:nvSpPr>
            <p:cNvPr id="223" name="Line">
              <a:extLst>
                <a:ext uri="{FF2B5EF4-FFF2-40B4-BE49-F238E27FC236}">
                  <a16:creationId xmlns:a16="http://schemas.microsoft.com/office/drawing/2014/main" id="{7A465187-15F7-AF76-5858-B72C6C1A399F}"/>
                </a:ext>
              </a:extLst>
            </p:cNvPr>
            <p:cNvSpPr/>
            <p:nvPr/>
          </p:nvSpPr>
          <p:spPr>
            <a:xfrm flipH="1">
              <a:off x="9515952"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21" name="Line">
              <a:extLst>
                <a:ext uri="{FF2B5EF4-FFF2-40B4-BE49-F238E27FC236}">
                  <a16:creationId xmlns:a16="http://schemas.microsoft.com/office/drawing/2014/main" id="{911A0BA9-9345-53A5-3237-39D97F1C5962}"/>
                </a:ext>
              </a:extLst>
            </p:cNvPr>
            <p:cNvSpPr/>
            <p:nvPr/>
          </p:nvSpPr>
          <p:spPr>
            <a:xfrm flipH="1">
              <a:off x="6996236"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22" name="Line">
              <a:extLst>
                <a:ext uri="{FF2B5EF4-FFF2-40B4-BE49-F238E27FC236}">
                  <a16:creationId xmlns:a16="http://schemas.microsoft.com/office/drawing/2014/main" id="{0E509390-0A60-33E7-3C03-0835BDBAA31E}"/>
                </a:ext>
              </a:extLst>
            </p:cNvPr>
            <p:cNvSpPr/>
            <p:nvPr/>
          </p:nvSpPr>
          <p:spPr>
            <a:xfrm flipH="1">
              <a:off x="8240740"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20" name="Line">
              <a:extLst>
                <a:ext uri="{FF2B5EF4-FFF2-40B4-BE49-F238E27FC236}">
                  <a16:creationId xmlns:a16="http://schemas.microsoft.com/office/drawing/2014/main" id="{BEED10BC-BC5A-C353-6350-B85C1248FEC2}"/>
                </a:ext>
              </a:extLst>
            </p:cNvPr>
            <p:cNvSpPr/>
            <p:nvPr/>
          </p:nvSpPr>
          <p:spPr>
            <a:xfrm flipH="1">
              <a:off x="5713036"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18" name="Line">
              <a:extLst>
                <a:ext uri="{FF2B5EF4-FFF2-40B4-BE49-F238E27FC236}">
                  <a16:creationId xmlns:a16="http://schemas.microsoft.com/office/drawing/2014/main" id="{51F13349-1A6B-73C4-B2D9-B9A8C0A854C5}"/>
                </a:ext>
              </a:extLst>
            </p:cNvPr>
            <p:cNvSpPr/>
            <p:nvPr/>
          </p:nvSpPr>
          <p:spPr>
            <a:xfrm flipH="1">
              <a:off x="3184785" y="2870578"/>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19" name="Line">
              <a:extLst>
                <a:ext uri="{FF2B5EF4-FFF2-40B4-BE49-F238E27FC236}">
                  <a16:creationId xmlns:a16="http://schemas.microsoft.com/office/drawing/2014/main" id="{A96DA4D6-7D1B-0838-977B-7D9A0BDE5C68}"/>
                </a:ext>
              </a:extLst>
            </p:cNvPr>
            <p:cNvSpPr/>
            <p:nvPr/>
          </p:nvSpPr>
          <p:spPr>
            <a:xfrm flipH="1">
              <a:off x="4428717" y="2870578"/>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37" name="Line">
              <a:extLst>
                <a:ext uri="{FF2B5EF4-FFF2-40B4-BE49-F238E27FC236}">
                  <a16:creationId xmlns:a16="http://schemas.microsoft.com/office/drawing/2014/main" id="{F11914B5-AB37-E509-21C3-A201E7D16B20}"/>
                </a:ext>
              </a:extLst>
            </p:cNvPr>
            <p:cNvSpPr/>
            <p:nvPr/>
          </p:nvSpPr>
          <p:spPr>
            <a:xfrm>
              <a:off x="2120901" y="2870577"/>
              <a:ext cx="7507016" cy="27566"/>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grpSp>
      <p:grpSp>
        <p:nvGrpSpPr>
          <p:cNvPr id="5" name="Group 4">
            <a:extLst>
              <a:ext uri="{FF2B5EF4-FFF2-40B4-BE49-F238E27FC236}">
                <a16:creationId xmlns:a16="http://schemas.microsoft.com/office/drawing/2014/main" id="{5B26D6BE-2B2C-1390-9E3F-FC4383012277}"/>
              </a:ext>
            </a:extLst>
          </p:cNvPr>
          <p:cNvGrpSpPr/>
          <p:nvPr/>
        </p:nvGrpSpPr>
        <p:grpSpPr>
          <a:xfrm>
            <a:off x="2339463" y="2315071"/>
            <a:ext cx="7515737" cy="2227220"/>
            <a:chOff x="2339463" y="2315071"/>
            <a:chExt cx="7515737" cy="2227220"/>
          </a:xfrm>
        </p:grpSpPr>
        <p:cxnSp>
          <p:nvCxnSpPr>
            <p:cNvPr id="198" name="Straight Arrow Connector 197">
              <a:extLst>
                <a:ext uri="{FF2B5EF4-FFF2-40B4-BE49-F238E27FC236}">
                  <a16:creationId xmlns:a16="http://schemas.microsoft.com/office/drawing/2014/main" id="{8B95F806-77C7-F600-7111-457B3F207EDB}"/>
                </a:ext>
              </a:extLst>
            </p:cNvPr>
            <p:cNvCxnSpPr>
              <a:stCxn id="8" idx="3"/>
              <a:endCxn id="26" idx="1"/>
            </p:cNvCxnSpPr>
            <p:nvPr/>
          </p:nvCxnSpPr>
          <p:spPr>
            <a:xfrm flipV="1">
              <a:off x="3094262" y="3122213"/>
              <a:ext cx="93956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9" name="Straight Arrow Connector 198">
              <a:extLst>
                <a:ext uri="{FF2B5EF4-FFF2-40B4-BE49-F238E27FC236}">
                  <a16:creationId xmlns:a16="http://schemas.microsoft.com/office/drawing/2014/main" id="{2A767367-8F2C-1272-7228-69BCAE211144}"/>
                </a:ext>
              </a:extLst>
            </p:cNvPr>
            <p:cNvCxnSpPr>
              <a:cxnSpLocks/>
              <a:stCxn id="26" idx="3"/>
              <a:endCxn id="27" idx="1"/>
            </p:cNvCxnSpPr>
            <p:nvPr/>
          </p:nvCxnSpPr>
          <p:spPr>
            <a:xfrm>
              <a:off x="4351866" y="3122213"/>
              <a:ext cx="95860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2" name="Straight Arrow Connector 201">
              <a:extLst>
                <a:ext uri="{FF2B5EF4-FFF2-40B4-BE49-F238E27FC236}">
                  <a16:creationId xmlns:a16="http://schemas.microsoft.com/office/drawing/2014/main" id="{C36EF071-AACD-1A29-BD55-16C7CA7670B2}"/>
                </a:ext>
              </a:extLst>
            </p:cNvPr>
            <p:cNvCxnSpPr>
              <a:cxnSpLocks/>
              <a:stCxn id="27" idx="3"/>
              <a:endCxn id="28" idx="1"/>
            </p:cNvCxnSpPr>
            <p:nvPr/>
          </p:nvCxnSpPr>
          <p:spPr>
            <a:xfrm>
              <a:off x="5628510" y="3134324"/>
              <a:ext cx="95450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5" name="Straight Arrow Connector 204">
              <a:extLst>
                <a:ext uri="{FF2B5EF4-FFF2-40B4-BE49-F238E27FC236}">
                  <a16:creationId xmlns:a16="http://schemas.microsoft.com/office/drawing/2014/main" id="{CBAFFD9B-2832-8BE1-6058-964E8BBB9B43}"/>
                </a:ext>
              </a:extLst>
            </p:cNvPr>
            <p:cNvCxnSpPr>
              <a:cxnSpLocks/>
              <a:stCxn id="28" idx="3"/>
              <a:endCxn id="29" idx="1"/>
            </p:cNvCxnSpPr>
            <p:nvPr/>
          </p:nvCxnSpPr>
          <p:spPr>
            <a:xfrm flipV="1">
              <a:off x="6901049" y="3122212"/>
              <a:ext cx="936495" cy="1211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8" name="Straight Arrow Connector 207">
              <a:extLst>
                <a:ext uri="{FF2B5EF4-FFF2-40B4-BE49-F238E27FC236}">
                  <a16:creationId xmlns:a16="http://schemas.microsoft.com/office/drawing/2014/main" id="{3284657F-56ED-69F6-4A5C-120E8585A02A}"/>
                </a:ext>
              </a:extLst>
            </p:cNvPr>
            <p:cNvCxnSpPr>
              <a:cxnSpLocks/>
              <a:stCxn id="29" idx="3"/>
              <a:endCxn id="31" idx="1"/>
            </p:cNvCxnSpPr>
            <p:nvPr/>
          </p:nvCxnSpPr>
          <p:spPr>
            <a:xfrm flipV="1">
              <a:off x="8155580" y="3122211"/>
              <a:ext cx="941267"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1" name="Straight Arrow Connector 210">
              <a:extLst>
                <a:ext uri="{FF2B5EF4-FFF2-40B4-BE49-F238E27FC236}">
                  <a16:creationId xmlns:a16="http://schemas.microsoft.com/office/drawing/2014/main" id="{AEEE8F25-5010-46B1-CBB0-99C1013FEE59}"/>
                </a:ext>
              </a:extLst>
            </p:cNvPr>
            <p:cNvCxnSpPr>
              <a:cxnSpLocks/>
              <a:endCxn id="8" idx="1"/>
            </p:cNvCxnSpPr>
            <p:nvPr/>
          </p:nvCxnSpPr>
          <p:spPr>
            <a:xfrm>
              <a:off x="2339463" y="3134324"/>
              <a:ext cx="43676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5" name="Straight Arrow Connector 214">
              <a:extLst>
                <a:ext uri="{FF2B5EF4-FFF2-40B4-BE49-F238E27FC236}">
                  <a16:creationId xmlns:a16="http://schemas.microsoft.com/office/drawing/2014/main" id="{AC158FF6-0A06-2287-4B11-01E28568CB64}"/>
                </a:ext>
              </a:extLst>
            </p:cNvPr>
            <p:cNvCxnSpPr>
              <a:cxnSpLocks/>
              <a:stCxn id="31" idx="3"/>
            </p:cNvCxnSpPr>
            <p:nvPr/>
          </p:nvCxnSpPr>
          <p:spPr>
            <a:xfrm flipV="1">
              <a:off x="9414883" y="3122210"/>
              <a:ext cx="440317"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196" name="Group 195">
              <a:extLst>
                <a:ext uri="{FF2B5EF4-FFF2-40B4-BE49-F238E27FC236}">
                  <a16:creationId xmlns:a16="http://schemas.microsoft.com/office/drawing/2014/main" id="{BB913856-C12E-1819-DA5B-2CC43E9057E2}"/>
                </a:ext>
              </a:extLst>
            </p:cNvPr>
            <p:cNvGrpSpPr/>
            <p:nvPr/>
          </p:nvGrpSpPr>
          <p:grpSpPr>
            <a:xfrm>
              <a:off x="2555134" y="2315071"/>
              <a:ext cx="7081731" cy="2227220"/>
              <a:chOff x="1438802" y="2653508"/>
              <a:chExt cx="7081731" cy="2227220"/>
            </a:xfrm>
          </p:grpSpPr>
          <p:sp>
            <p:nvSpPr>
              <p:cNvPr id="8" name="Rectangle 7">
                <a:extLst>
                  <a:ext uri="{FF2B5EF4-FFF2-40B4-BE49-F238E27FC236}">
                    <a16:creationId xmlns:a16="http://schemas.microsoft.com/office/drawing/2014/main" id="{0F39CFBB-ACFC-E730-E820-491432687029}"/>
                  </a:ext>
                </a:extLst>
              </p:cNvPr>
              <p:cNvSpPr/>
              <p:nvPr/>
            </p:nvSpPr>
            <p:spPr>
              <a:xfrm>
                <a:off x="1659894"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1</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A02EB56B-19D9-CBE2-0F83-21BFBF4F4E86}"/>
                  </a:ext>
                </a:extLst>
              </p:cNvPr>
              <p:cNvSpPr/>
              <p:nvPr/>
            </p:nvSpPr>
            <p:spPr>
              <a:xfrm>
                <a:off x="1438802"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1</a:t>
                </a:r>
              </a:p>
            </p:txBody>
          </p:sp>
          <p:sp>
            <p:nvSpPr>
              <p:cNvPr id="26" name="Rectangle 25">
                <a:extLst>
                  <a:ext uri="{FF2B5EF4-FFF2-40B4-BE49-F238E27FC236}">
                    <a16:creationId xmlns:a16="http://schemas.microsoft.com/office/drawing/2014/main" id="{C0A80A9B-A6CC-0D40-7E9E-2408314B8D1B}"/>
                  </a:ext>
                </a:extLst>
              </p:cNvPr>
              <p:cNvSpPr/>
              <p:nvPr/>
            </p:nvSpPr>
            <p:spPr>
              <a:xfrm>
                <a:off x="2917498" y="2653510"/>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2</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1F729167-8D69-DD45-CE36-1B776527CC9D}"/>
                  </a:ext>
                </a:extLst>
              </p:cNvPr>
              <p:cNvSpPr/>
              <p:nvPr/>
            </p:nvSpPr>
            <p:spPr>
              <a:xfrm>
                <a:off x="4194142"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3</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8" name="Rectangle 27">
                <a:extLst>
                  <a:ext uri="{FF2B5EF4-FFF2-40B4-BE49-F238E27FC236}">
                    <a16:creationId xmlns:a16="http://schemas.microsoft.com/office/drawing/2014/main" id="{FA046D47-3465-D0B8-D12C-1FA4E5909E8B}"/>
                  </a:ext>
                </a:extLst>
              </p:cNvPr>
              <p:cNvSpPr/>
              <p:nvPr/>
            </p:nvSpPr>
            <p:spPr>
              <a:xfrm>
                <a:off x="5466681"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4</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6BBAD311-6AB4-7C42-C171-3E41591C7411}"/>
                  </a:ext>
                </a:extLst>
              </p:cNvPr>
              <p:cNvSpPr/>
              <p:nvPr/>
            </p:nvSpPr>
            <p:spPr>
              <a:xfrm>
                <a:off x="6721212" y="2653509"/>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5</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4B855B7E-BED4-9573-F39A-A6823CE89B52}"/>
                  </a:ext>
                </a:extLst>
              </p:cNvPr>
              <p:cNvSpPr/>
              <p:nvPr/>
            </p:nvSpPr>
            <p:spPr>
              <a:xfrm>
                <a:off x="7980515" y="2653508"/>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6</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2" name="Rectangle 31">
                <a:extLst>
                  <a:ext uri="{FF2B5EF4-FFF2-40B4-BE49-F238E27FC236}">
                    <a16:creationId xmlns:a16="http://schemas.microsoft.com/office/drawing/2014/main" id="{212DD688-D0BD-E858-8EB3-477998BA0F0F}"/>
                  </a:ext>
                </a:extLst>
              </p:cNvPr>
              <p:cNvSpPr/>
              <p:nvPr/>
            </p:nvSpPr>
            <p:spPr>
              <a:xfrm>
                <a:off x="2688476"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2</a:t>
                </a:r>
              </a:p>
            </p:txBody>
          </p:sp>
          <p:sp>
            <p:nvSpPr>
              <p:cNvPr id="33" name="Rectangle 32">
                <a:extLst>
                  <a:ext uri="{FF2B5EF4-FFF2-40B4-BE49-F238E27FC236}">
                    <a16:creationId xmlns:a16="http://schemas.microsoft.com/office/drawing/2014/main" id="{93BABA4F-8CC3-B1B5-B355-B9A0ECF77737}"/>
                  </a:ext>
                </a:extLst>
              </p:cNvPr>
              <p:cNvSpPr/>
              <p:nvPr/>
            </p:nvSpPr>
            <p:spPr>
              <a:xfrm>
                <a:off x="3976150"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3</a:t>
                </a:r>
              </a:p>
            </p:txBody>
          </p:sp>
          <p:sp>
            <p:nvSpPr>
              <p:cNvPr id="34" name="Rectangle 33">
                <a:extLst>
                  <a:ext uri="{FF2B5EF4-FFF2-40B4-BE49-F238E27FC236}">
                    <a16:creationId xmlns:a16="http://schemas.microsoft.com/office/drawing/2014/main" id="{8E2FCA20-2F22-ED4D-32A7-D9D5B4AB2B53}"/>
                  </a:ext>
                </a:extLst>
              </p:cNvPr>
              <p:cNvSpPr/>
              <p:nvPr/>
            </p:nvSpPr>
            <p:spPr>
              <a:xfrm>
                <a:off x="5239927"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4</a:t>
                </a:r>
              </a:p>
            </p:txBody>
          </p:sp>
          <p:sp>
            <p:nvSpPr>
              <p:cNvPr id="35" name="Rectangle 34">
                <a:extLst>
                  <a:ext uri="{FF2B5EF4-FFF2-40B4-BE49-F238E27FC236}">
                    <a16:creationId xmlns:a16="http://schemas.microsoft.com/office/drawing/2014/main" id="{36436170-24F2-7BFC-B116-22084AB2B7AE}"/>
                  </a:ext>
                </a:extLst>
              </p:cNvPr>
              <p:cNvSpPr/>
              <p:nvPr/>
            </p:nvSpPr>
            <p:spPr>
              <a:xfrm>
                <a:off x="6489984"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5</a:t>
                </a:r>
              </a:p>
            </p:txBody>
          </p:sp>
          <p:sp>
            <p:nvSpPr>
              <p:cNvPr id="36" name="Rectangle 35">
                <a:extLst>
                  <a:ext uri="{FF2B5EF4-FFF2-40B4-BE49-F238E27FC236}">
                    <a16:creationId xmlns:a16="http://schemas.microsoft.com/office/drawing/2014/main" id="{636F616E-9D67-7C69-5657-8AA3B20D4207}"/>
                  </a:ext>
                </a:extLst>
              </p:cNvPr>
              <p:cNvSpPr/>
              <p:nvPr/>
            </p:nvSpPr>
            <p:spPr>
              <a:xfrm>
                <a:off x="7758533" y="4593470"/>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6</a:t>
                </a:r>
              </a:p>
            </p:txBody>
          </p:sp>
          <p:cxnSp>
            <p:nvCxnSpPr>
              <p:cNvPr id="39" name="Straight Arrow Connector 38">
                <a:extLst>
                  <a:ext uri="{FF2B5EF4-FFF2-40B4-BE49-F238E27FC236}">
                    <a16:creationId xmlns:a16="http://schemas.microsoft.com/office/drawing/2014/main" id="{EEFF7172-CE70-AE0C-B958-4575E07A8329}"/>
                  </a:ext>
                </a:extLst>
              </p:cNvPr>
              <p:cNvCxnSpPr>
                <a:stCxn id="8" idx="2"/>
                <a:endCxn id="22" idx="0"/>
              </p:cNvCxnSpPr>
              <p:nvPr/>
            </p:nvCxnSpPr>
            <p:spPr>
              <a:xfrm>
                <a:off x="1818912" y="4279900"/>
                <a:ext cx="8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762C8902-B33E-92F4-F870-091F8E36BEF9}"/>
                  </a:ext>
                </a:extLst>
              </p:cNvPr>
              <p:cNvCxnSpPr>
                <a:cxnSpLocks/>
                <a:stCxn id="26" idx="2"/>
                <a:endCxn id="32" idx="0"/>
              </p:cNvCxnSpPr>
              <p:nvPr/>
            </p:nvCxnSpPr>
            <p:spPr>
              <a:xfrm flipH="1">
                <a:off x="3069476" y="4267789"/>
                <a:ext cx="7040" cy="32308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5204F3F8-8F4E-FD12-5000-47AEF295A6D3}"/>
                  </a:ext>
                </a:extLst>
              </p:cNvPr>
              <p:cNvCxnSpPr>
                <a:cxnSpLocks/>
                <a:stCxn id="27" idx="2"/>
                <a:endCxn id="33" idx="0"/>
              </p:cNvCxnSpPr>
              <p:nvPr/>
            </p:nvCxnSpPr>
            <p:spPr>
              <a:xfrm>
                <a:off x="4353160" y="4279900"/>
                <a:ext cx="39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6" name="Straight Arrow Connector 45">
                <a:extLst>
                  <a:ext uri="{FF2B5EF4-FFF2-40B4-BE49-F238E27FC236}">
                    <a16:creationId xmlns:a16="http://schemas.microsoft.com/office/drawing/2014/main" id="{D91DB649-E5A2-6CCA-FC32-1400C5A0DBCE}"/>
                  </a:ext>
                </a:extLst>
              </p:cNvPr>
              <p:cNvCxnSpPr>
                <a:cxnSpLocks/>
                <a:stCxn id="28" idx="2"/>
                <a:endCxn id="34" idx="0"/>
              </p:cNvCxnSpPr>
              <p:nvPr/>
            </p:nvCxnSpPr>
            <p:spPr>
              <a:xfrm flipH="1">
                <a:off x="5620927" y="4279900"/>
                <a:ext cx="4772"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9" name="Straight Arrow Connector 48">
                <a:extLst>
                  <a:ext uri="{FF2B5EF4-FFF2-40B4-BE49-F238E27FC236}">
                    <a16:creationId xmlns:a16="http://schemas.microsoft.com/office/drawing/2014/main" id="{57222F6E-FD99-7FA6-5F64-0E9BF1B8FD99}"/>
                  </a:ext>
                </a:extLst>
              </p:cNvPr>
              <p:cNvCxnSpPr>
                <a:cxnSpLocks/>
                <a:stCxn id="29" idx="2"/>
                <a:endCxn id="35" idx="0"/>
              </p:cNvCxnSpPr>
              <p:nvPr/>
            </p:nvCxnSpPr>
            <p:spPr>
              <a:xfrm flipH="1">
                <a:off x="6870984" y="4267788"/>
                <a:ext cx="9246" cy="32308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2" name="Straight Arrow Connector 51">
                <a:extLst>
                  <a:ext uri="{FF2B5EF4-FFF2-40B4-BE49-F238E27FC236}">
                    <a16:creationId xmlns:a16="http://schemas.microsoft.com/office/drawing/2014/main" id="{57AC0384-BFD0-C399-E3C7-FDA516990C9E}"/>
                  </a:ext>
                </a:extLst>
              </p:cNvPr>
              <p:cNvCxnSpPr>
                <a:cxnSpLocks/>
                <a:stCxn id="31" idx="2"/>
                <a:endCxn id="36" idx="0"/>
              </p:cNvCxnSpPr>
              <p:nvPr/>
            </p:nvCxnSpPr>
            <p:spPr>
              <a:xfrm>
                <a:off x="8139533" y="4267787"/>
                <a:ext cx="0" cy="32568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grpSp>
      <p:pic>
        <p:nvPicPr>
          <p:cNvPr id="236" name="Picture 235" descr="A colorful graph with black background&#10;&#10;Description automatically generated with medium confidence">
            <a:extLst>
              <a:ext uri="{FF2B5EF4-FFF2-40B4-BE49-F238E27FC236}">
                <a16:creationId xmlns:a16="http://schemas.microsoft.com/office/drawing/2014/main" id="{19B996E7-509F-0BE1-95C9-315BD2C86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474" y="5450704"/>
            <a:ext cx="1357905" cy="1357905"/>
          </a:xfrm>
          <a:prstGeom prst="rect">
            <a:avLst/>
          </a:prstGeom>
        </p:spPr>
      </p:pic>
      <p:sp>
        <p:nvSpPr>
          <p:cNvPr id="246" name="by adapting execution per input">
            <a:extLst>
              <a:ext uri="{FF2B5EF4-FFF2-40B4-BE49-F238E27FC236}">
                <a16:creationId xmlns:a16="http://schemas.microsoft.com/office/drawing/2014/main" id="{CD82D7F0-E11E-5617-8D02-8CC3B86538D0}"/>
              </a:ext>
            </a:extLst>
          </p:cNvPr>
          <p:cNvSpPr txBox="1"/>
          <p:nvPr/>
        </p:nvSpPr>
        <p:spPr>
          <a:xfrm>
            <a:off x="747482" y="1254770"/>
            <a:ext cx="10985500" cy="80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solidFill>
                  <a:schemeClr val="bg2">
                    <a:lumMod val="10000"/>
                  </a:schemeClr>
                </a:solidFill>
                <a:latin typeface="Helvetica Neue"/>
                <a:ea typeface="Helvetica Neue"/>
                <a:cs typeface="Helvetica Neue"/>
                <a:sym typeface="Helvetica Neue"/>
              </a:rPr>
              <a:t>Use a simple time-series based technique (ARIMA) to forecast batch shrinkage over a sliding time-window </a:t>
            </a:r>
            <a:endParaRPr sz="2750" kern="0" dirty="0">
              <a:solidFill>
                <a:schemeClr val="bg2">
                  <a:lumMod val="10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506729535"/>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repeatCount="400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2000"/>
                                        <p:tgtEl>
                                          <p:spTgt spid="4"/>
                                        </p:tgtEl>
                                      </p:cBhvr>
                                    </p:animEffect>
                                  </p:childTnLst>
                                </p:cTn>
                              </p:par>
                              <p:par>
                                <p:cTn id="13" presetID="5" presetClass="entr" presetSubtype="10" fill="hold" nodeType="withEffect">
                                  <p:stCondLst>
                                    <p:cond delay="0"/>
                                  </p:stCondLst>
                                  <p:childTnLst>
                                    <p:set>
                                      <p:cBhvr>
                                        <p:cTn id="14" dur="1" fill="hold">
                                          <p:stCondLst>
                                            <p:cond delay="0"/>
                                          </p:stCondLst>
                                        </p:cTn>
                                        <p:tgtEl>
                                          <p:spTgt spid="236"/>
                                        </p:tgtEl>
                                        <p:attrNameLst>
                                          <p:attrName>style.visibility</p:attrName>
                                        </p:attrNameLst>
                                      </p:cBhvr>
                                      <p:to>
                                        <p:strVal val="visible"/>
                                      </p:to>
                                    </p:set>
                                    <p:animEffect transition="in" filter="checkerboard(across)">
                                      <p:cBhvr>
                                        <p:cTn id="15" dur="7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DC650-0B4C-E431-59F2-92A52750E0EC}"/>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786FC17-5FBE-B0A6-95CE-51AAA97CB692}"/>
              </a:ext>
            </a:extLst>
          </p:cNvPr>
          <p:cNvGrpSpPr/>
          <p:nvPr/>
        </p:nvGrpSpPr>
        <p:grpSpPr>
          <a:xfrm>
            <a:off x="2120901" y="2864923"/>
            <a:ext cx="7507016" cy="2457596"/>
            <a:chOff x="2120901" y="2864923"/>
            <a:chExt cx="7507016" cy="2457596"/>
          </a:xfrm>
        </p:grpSpPr>
        <p:sp>
          <p:nvSpPr>
            <p:cNvPr id="10" name="Line">
              <a:extLst>
                <a:ext uri="{FF2B5EF4-FFF2-40B4-BE49-F238E27FC236}">
                  <a16:creationId xmlns:a16="http://schemas.microsoft.com/office/drawing/2014/main" id="{DB318AA9-6E84-49BC-39A1-575FA48CF93B}"/>
                </a:ext>
              </a:extLst>
            </p:cNvPr>
            <p:cNvSpPr/>
            <p:nvPr/>
          </p:nvSpPr>
          <p:spPr>
            <a:xfrm flipH="1">
              <a:off x="9515952"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11" name="Line">
              <a:extLst>
                <a:ext uri="{FF2B5EF4-FFF2-40B4-BE49-F238E27FC236}">
                  <a16:creationId xmlns:a16="http://schemas.microsoft.com/office/drawing/2014/main" id="{28D455DC-2B80-B77B-604E-6CB5DF1F6EBC}"/>
                </a:ext>
              </a:extLst>
            </p:cNvPr>
            <p:cNvSpPr/>
            <p:nvPr/>
          </p:nvSpPr>
          <p:spPr>
            <a:xfrm flipH="1">
              <a:off x="6996236"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12" name="Line">
              <a:extLst>
                <a:ext uri="{FF2B5EF4-FFF2-40B4-BE49-F238E27FC236}">
                  <a16:creationId xmlns:a16="http://schemas.microsoft.com/office/drawing/2014/main" id="{1EC2E622-A48F-D13C-A88B-4AA1FFB71B80}"/>
                </a:ext>
              </a:extLst>
            </p:cNvPr>
            <p:cNvSpPr/>
            <p:nvPr/>
          </p:nvSpPr>
          <p:spPr>
            <a:xfrm flipH="1">
              <a:off x="8240740"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13" name="Line">
              <a:extLst>
                <a:ext uri="{FF2B5EF4-FFF2-40B4-BE49-F238E27FC236}">
                  <a16:creationId xmlns:a16="http://schemas.microsoft.com/office/drawing/2014/main" id="{ADA05734-FA2C-C2C9-3C42-737EE7751E1E}"/>
                </a:ext>
              </a:extLst>
            </p:cNvPr>
            <p:cNvSpPr/>
            <p:nvPr/>
          </p:nvSpPr>
          <p:spPr>
            <a:xfrm flipH="1">
              <a:off x="5713036" y="2864923"/>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14" name="Line">
              <a:extLst>
                <a:ext uri="{FF2B5EF4-FFF2-40B4-BE49-F238E27FC236}">
                  <a16:creationId xmlns:a16="http://schemas.microsoft.com/office/drawing/2014/main" id="{AD02A136-EFF7-3C0D-125F-C0BBC90ABDC2}"/>
                </a:ext>
              </a:extLst>
            </p:cNvPr>
            <p:cNvSpPr/>
            <p:nvPr/>
          </p:nvSpPr>
          <p:spPr>
            <a:xfrm flipH="1">
              <a:off x="3184785" y="2870578"/>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17" name="Line">
              <a:extLst>
                <a:ext uri="{FF2B5EF4-FFF2-40B4-BE49-F238E27FC236}">
                  <a16:creationId xmlns:a16="http://schemas.microsoft.com/office/drawing/2014/main" id="{87CD085A-8D7F-DB6A-5D02-D5C73253221D}"/>
                </a:ext>
              </a:extLst>
            </p:cNvPr>
            <p:cNvSpPr/>
            <p:nvPr/>
          </p:nvSpPr>
          <p:spPr>
            <a:xfrm flipH="1">
              <a:off x="4428717" y="2870578"/>
              <a:ext cx="4474" cy="245194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18" name="Line">
              <a:extLst>
                <a:ext uri="{FF2B5EF4-FFF2-40B4-BE49-F238E27FC236}">
                  <a16:creationId xmlns:a16="http://schemas.microsoft.com/office/drawing/2014/main" id="{7DC1D2A4-B495-5AA8-9922-D7D0F8C2145C}"/>
                </a:ext>
              </a:extLst>
            </p:cNvPr>
            <p:cNvSpPr/>
            <p:nvPr/>
          </p:nvSpPr>
          <p:spPr>
            <a:xfrm>
              <a:off x="2120901" y="2870577"/>
              <a:ext cx="7507016" cy="27566"/>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grpSp>
      <p:sp>
        <p:nvSpPr>
          <p:cNvPr id="245" name="Early Exits Enables Finer-Grained Inference">
            <a:extLst>
              <a:ext uri="{FF2B5EF4-FFF2-40B4-BE49-F238E27FC236}">
                <a16:creationId xmlns:a16="http://schemas.microsoft.com/office/drawing/2014/main" id="{A6D402C0-7393-1B9E-2D79-A8C40BECFFF7}"/>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3. Identifying </a:t>
            </a:r>
            <a:r>
              <a:rPr lang="en-US" sz="4000" i="1" dirty="0"/>
              <a:t>split</a:t>
            </a:r>
            <a:r>
              <a:rPr lang="en-US" sz="4000" dirty="0"/>
              <a:t> points</a:t>
            </a:r>
            <a:endParaRPr sz="4000" dirty="0"/>
          </a:p>
        </p:txBody>
      </p:sp>
      <p:sp>
        <p:nvSpPr>
          <p:cNvPr id="246" name="by adapting execution per input">
            <a:extLst>
              <a:ext uri="{FF2B5EF4-FFF2-40B4-BE49-F238E27FC236}">
                <a16:creationId xmlns:a16="http://schemas.microsoft.com/office/drawing/2014/main" id="{34D082A1-3B49-8B90-5ECF-4FE98EAF3460}"/>
              </a:ext>
            </a:extLst>
          </p:cNvPr>
          <p:cNvSpPr txBox="1"/>
          <p:nvPr/>
        </p:nvSpPr>
        <p:spPr>
          <a:xfrm>
            <a:off x="747482" y="1254770"/>
            <a:ext cx="10985500" cy="467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solidFill>
                  <a:schemeClr val="bg2">
                    <a:lumMod val="10000"/>
                  </a:schemeClr>
                </a:solidFill>
                <a:latin typeface="Helvetica Neue"/>
                <a:ea typeface="Helvetica Neue"/>
                <a:cs typeface="Helvetica Neue"/>
                <a:sym typeface="Helvetica Neue"/>
              </a:rPr>
              <a:t>Use the batch profile forecast as a guide to identify split points. </a:t>
            </a:r>
            <a:endParaRPr sz="2750" kern="0" dirty="0">
              <a:solidFill>
                <a:schemeClr val="bg2">
                  <a:lumMod val="10000"/>
                </a:schemeClr>
              </a:solidFill>
              <a:latin typeface="Helvetica Neue"/>
              <a:ea typeface="Helvetica Neue"/>
              <a:cs typeface="Helvetica Neue"/>
              <a:sym typeface="Helvetica Neue"/>
            </a:endParaRPr>
          </a:p>
        </p:txBody>
      </p:sp>
      <p:sp>
        <p:nvSpPr>
          <p:cNvPr id="15" name="Rectangle 14">
            <a:extLst>
              <a:ext uri="{FF2B5EF4-FFF2-40B4-BE49-F238E27FC236}">
                <a16:creationId xmlns:a16="http://schemas.microsoft.com/office/drawing/2014/main" id="{47FE52CA-02BA-E1D4-106E-8E35F8C679E9}"/>
              </a:ext>
            </a:extLst>
          </p:cNvPr>
          <p:cNvSpPr/>
          <p:nvPr/>
        </p:nvSpPr>
        <p:spPr>
          <a:xfrm>
            <a:off x="1823236" y="1670808"/>
            <a:ext cx="3602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F0A37E61-384C-79B5-FF49-F366FFF3A587}"/>
              </a:ext>
            </a:extLst>
          </p:cNvPr>
          <p:cNvSpPr/>
          <p:nvPr/>
        </p:nvSpPr>
        <p:spPr>
          <a:xfrm>
            <a:off x="5667103" y="1653871"/>
            <a:ext cx="4737180"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2" name="Group 1">
            <a:extLst>
              <a:ext uri="{FF2B5EF4-FFF2-40B4-BE49-F238E27FC236}">
                <a16:creationId xmlns:a16="http://schemas.microsoft.com/office/drawing/2014/main" id="{914D39F4-61CD-1A1C-8BA4-A4F658FC2D82}"/>
              </a:ext>
            </a:extLst>
          </p:cNvPr>
          <p:cNvGrpSpPr/>
          <p:nvPr/>
        </p:nvGrpSpPr>
        <p:grpSpPr>
          <a:xfrm>
            <a:off x="241411" y="2315071"/>
            <a:ext cx="9847111" cy="3800148"/>
            <a:chOff x="241411" y="2315071"/>
            <a:chExt cx="9847111" cy="3800148"/>
          </a:xfrm>
        </p:grpSpPr>
        <p:sp>
          <p:nvSpPr>
            <p:cNvPr id="224" name="TextBox 223">
              <a:extLst>
                <a:ext uri="{FF2B5EF4-FFF2-40B4-BE49-F238E27FC236}">
                  <a16:creationId xmlns:a16="http://schemas.microsoft.com/office/drawing/2014/main" id="{6BEF7DAC-205B-3D06-A361-BC5F40D5FC1B}"/>
                </a:ext>
              </a:extLst>
            </p:cNvPr>
            <p:cNvSpPr txBox="1"/>
            <p:nvPr/>
          </p:nvSpPr>
          <p:spPr>
            <a:xfrm>
              <a:off x="241411" y="2477515"/>
              <a:ext cx="178414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Input Batch </a:t>
              </a:r>
            </a:p>
            <a:p>
              <a:pPr marL="0" marR="0" indent="0" algn="ctr"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Size </a:t>
              </a:r>
              <a:r>
                <a:rPr kumimoji="0" lang="en-US" sz="2400" b="0" i="0" u="none" strike="noStrike" cap="none" spc="0" normalizeH="0" baseline="0" dirty="0">
                  <a:ln>
                    <a:noFill/>
                  </a:ln>
                  <a:solidFill>
                    <a:srgbClr val="5E5E5E"/>
                  </a:solidFill>
                  <a:effectLst/>
                  <a:uFillTx/>
                  <a:latin typeface="+mn-lt"/>
                  <a:ea typeface="+mn-ea"/>
                  <a:cs typeface="+mn-cs"/>
                  <a:sym typeface="Helvetica Neue"/>
                </a:rPr>
                <a:t>= 16</a:t>
              </a:r>
            </a:p>
          </p:txBody>
        </p:sp>
        <p:grpSp>
          <p:nvGrpSpPr>
            <p:cNvPr id="237" name="Group 236">
              <a:extLst>
                <a:ext uri="{FF2B5EF4-FFF2-40B4-BE49-F238E27FC236}">
                  <a16:creationId xmlns:a16="http://schemas.microsoft.com/office/drawing/2014/main" id="{FC725C66-18BD-CFC8-13B9-605B235564C4}"/>
                </a:ext>
              </a:extLst>
            </p:cNvPr>
            <p:cNvGrpSpPr/>
            <p:nvPr/>
          </p:nvGrpSpPr>
          <p:grpSpPr>
            <a:xfrm>
              <a:off x="2339463" y="2315071"/>
              <a:ext cx="7515737" cy="2227220"/>
              <a:chOff x="2339463" y="2315071"/>
              <a:chExt cx="7515737" cy="2227220"/>
            </a:xfrm>
          </p:grpSpPr>
          <p:cxnSp>
            <p:nvCxnSpPr>
              <p:cNvPr id="198" name="Straight Arrow Connector 197">
                <a:extLst>
                  <a:ext uri="{FF2B5EF4-FFF2-40B4-BE49-F238E27FC236}">
                    <a16:creationId xmlns:a16="http://schemas.microsoft.com/office/drawing/2014/main" id="{10F97FC5-7F6A-E130-E2A0-909B72C8F6A2}"/>
                  </a:ext>
                </a:extLst>
              </p:cNvPr>
              <p:cNvCxnSpPr>
                <a:stCxn id="8" idx="3"/>
                <a:endCxn id="26" idx="1"/>
              </p:cNvCxnSpPr>
              <p:nvPr/>
            </p:nvCxnSpPr>
            <p:spPr>
              <a:xfrm flipV="1">
                <a:off x="3094262" y="3122213"/>
                <a:ext cx="93956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9" name="Straight Arrow Connector 198">
                <a:extLst>
                  <a:ext uri="{FF2B5EF4-FFF2-40B4-BE49-F238E27FC236}">
                    <a16:creationId xmlns:a16="http://schemas.microsoft.com/office/drawing/2014/main" id="{7BCA0A8E-C58B-5ACF-4A37-32801E70570B}"/>
                  </a:ext>
                </a:extLst>
              </p:cNvPr>
              <p:cNvCxnSpPr>
                <a:cxnSpLocks/>
                <a:stCxn id="26" idx="3"/>
                <a:endCxn id="27" idx="1"/>
              </p:cNvCxnSpPr>
              <p:nvPr/>
            </p:nvCxnSpPr>
            <p:spPr>
              <a:xfrm>
                <a:off x="4351866" y="3122213"/>
                <a:ext cx="95860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2" name="Straight Arrow Connector 201">
                <a:extLst>
                  <a:ext uri="{FF2B5EF4-FFF2-40B4-BE49-F238E27FC236}">
                    <a16:creationId xmlns:a16="http://schemas.microsoft.com/office/drawing/2014/main" id="{7382473E-32D5-2A1A-CBD8-558459EE7156}"/>
                  </a:ext>
                </a:extLst>
              </p:cNvPr>
              <p:cNvCxnSpPr>
                <a:cxnSpLocks/>
                <a:stCxn id="27" idx="3"/>
                <a:endCxn id="28" idx="1"/>
              </p:cNvCxnSpPr>
              <p:nvPr/>
            </p:nvCxnSpPr>
            <p:spPr>
              <a:xfrm>
                <a:off x="5628510" y="3134324"/>
                <a:ext cx="95450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5" name="Straight Arrow Connector 204">
                <a:extLst>
                  <a:ext uri="{FF2B5EF4-FFF2-40B4-BE49-F238E27FC236}">
                    <a16:creationId xmlns:a16="http://schemas.microsoft.com/office/drawing/2014/main" id="{A280F7AD-A9A3-3B17-4849-101C0B707719}"/>
                  </a:ext>
                </a:extLst>
              </p:cNvPr>
              <p:cNvCxnSpPr>
                <a:cxnSpLocks/>
                <a:stCxn id="28" idx="3"/>
                <a:endCxn id="29" idx="1"/>
              </p:cNvCxnSpPr>
              <p:nvPr/>
            </p:nvCxnSpPr>
            <p:spPr>
              <a:xfrm flipV="1">
                <a:off x="6901049" y="3122212"/>
                <a:ext cx="936495" cy="1211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8" name="Straight Arrow Connector 207">
                <a:extLst>
                  <a:ext uri="{FF2B5EF4-FFF2-40B4-BE49-F238E27FC236}">
                    <a16:creationId xmlns:a16="http://schemas.microsoft.com/office/drawing/2014/main" id="{F18ECD14-30B5-24D7-22DC-350A52825BAC}"/>
                  </a:ext>
                </a:extLst>
              </p:cNvPr>
              <p:cNvCxnSpPr>
                <a:cxnSpLocks/>
                <a:stCxn id="29" idx="3"/>
                <a:endCxn id="31" idx="1"/>
              </p:cNvCxnSpPr>
              <p:nvPr/>
            </p:nvCxnSpPr>
            <p:spPr>
              <a:xfrm flipV="1">
                <a:off x="8155580" y="3122211"/>
                <a:ext cx="941267"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1" name="Straight Arrow Connector 210">
                <a:extLst>
                  <a:ext uri="{FF2B5EF4-FFF2-40B4-BE49-F238E27FC236}">
                    <a16:creationId xmlns:a16="http://schemas.microsoft.com/office/drawing/2014/main" id="{2C594A64-7B22-D331-643E-72CFDA5D138E}"/>
                  </a:ext>
                </a:extLst>
              </p:cNvPr>
              <p:cNvCxnSpPr>
                <a:cxnSpLocks/>
                <a:endCxn id="8" idx="1"/>
              </p:cNvCxnSpPr>
              <p:nvPr/>
            </p:nvCxnSpPr>
            <p:spPr>
              <a:xfrm>
                <a:off x="2339463" y="3134324"/>
                <a:ext cx="43676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5" name="Straight Arrow Connector 214">
                <a:extLst>
                  <a:ext uri="{FF2B5EF4-FFF2-40B4-BE49-F238E27FC236}">
                    <a16:creationId xmlns:a16="http://schemas.microsoft.com/office/drawing/2014/main" id="{9397C6C6-F92A-E8B5-0563-437A34B7D9BC}"/>
                  </a:ext>
                </a:extLst>
              </p:cNvPr>
              <p:cNvCxnSpPr>
                <a:cxnSpLocks/>
                <a:stCxn id="31" idx="3"/>
              </p:cNvCxnSpPr>
              <p:nvPr/>
            </p:nvCxnSpPr>
            <p:spPr>
              <a:xfrm flipV="1">
                <a:off x="9414883" y="3122210"/>
                <a:ext cx="440317"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196" name="Group 195">
                <a:extLst>
                  <a:ext uri="{FF2B5EF4-FFF2-40B4-BE49-F238E27FC236}">
                    <a16:creationId xmlns:a16="http://schemas.microsoft.com/office/drawing/2014/main" id="{F0CF2D6F-22A6-7E3D-9DB5-E0F027B015E2}"/>
                  </a:ext>
                </a:extLst>
              </p:cNvPr>
              <p:cNvGrpSpPr/>
              <p:nvPr/>
            </p:nvGrpSpPr>
            <p:grpSpPr>
              <a:xfrm>
                <a:off x="2555134" y="2315071"/>
                <a:ext cx="7081731" cy="2227220"/>
                <a:chOff x="1438802" y="2653508"/>
                <a:chExt cx="7081731" cy="2227220"/>
              </a:xfrm>
            </p:grpSpPr>
            <p:sp>
              <p:nvSpPr>
                <p:cNvPr id="8" name="Rectangle 7">
                  <a:extLst>
                    <a:ext uri="{FF2B5EF4-FFF2-40B4-BE49-F238E27FC236}">
                      <a16:creationId xmlns:a16="http://schemas.microsoft.com/office/drawing/2014/main" id="{740A5E1D-6D7D-2641-FC43-0F3F9998AE8B}"/>
                    </a:ext>
                  </a:extLst>
                </p:cNvPr>
                <p:cNvSpPr/>
                <p:nvPr/>
              </p:nvSpPr>
              <p:spPr>
                <a:xfrm>
                  <a:off x="1659894"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1</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29351CBB-27C0-207A-DE32-1E2CB525806A}"/>
                    </a:ext>
                  </a:extLst>
                </p:cNvPr>
                <p:cNvSpPr/>
                <p:nvPr/>
              </p:nvSpPr>
              <p:spPr>
                <a:xfrm>
                  <a:off x="1438802"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1</a:t>
                  </a:r>
                </a:p>
              </p:txBody>
            </p:sp>
            <p:sp>
              <p:nvSpPr>
                <p:cNvPr id="26" name="Rectangle 25">
                  <a:extLst>
                    <a:ext uri="{FF2B5EF4-FFF2-40B4-BE49-F238E27FC236}">
                      <a16:creationId xmlns:a16="http://schemas.microsoft.com/office/drawing/2014/main" id="{BA47BF77-5C6B-BB59-051C-AD7718FE389D}"/>
                    </a:ext>
                  </a:extLst>
                </p:cNvPr>
                <p:cNvSpPr/>
                <p:nvPr/>
              </p:nvSpPr>
              <p:spPr>
                <a:xfrm>
                  <a:off x="2917498" y="2653510"/>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2</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7083CE58-1A59-5784-FF92-5E3FAB5CAC7B}"/>
                    </a:ext>
                  </a:extLst>
                </p:cNvPr>
                <p:cNvSpPr/>
                <p:nvPr/>
              </p:nvSpPr>
              <p:spPr>
                <a:xfrm>
                  <a:off x="4194142"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3</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8" name="Rectangle 27">
                  <a:extLst>
                    <a:ext uri="{FF2B5EF4-FFF2-40B4-BE49-F238E27FC236}">
                      <a16:creationId xmlns:a16="http://schemas.microsoft.com/office/drawing/2014/main" id="{89D331B2-47F3-EF12-F9CB-88AB5C3CC903}"/>
                    </a:ext>
                  </a:extLst>
                </p:cNvPr>
                <p:cNvSpPr/>
                <p:nvPr/>
              </p:nvSpPr>
              <p:spPr>
                <a:xfrm>
                  <a:off x="5466681"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4</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4CC86900-4FA6-1B4D-948A-02A831C1AF7E}"/>
                    </a:ext>
                  </a:extLst>
                </p:cNvPr>
                <p:cNvSpPr/>
                <p:nvPr/>
              </p:nvSpPr>
              <p:spPr>
                <a:xfrm>
                  <a:off x="6721212" y="2653509"/>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5</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C07D6FCD-B45A-A717-FC02-6B8CFAB2587F}"/>
                    </a:ext>
                  </a:extLst>
                </p:cNvPr>
                <p:cNvSpPr/>
                <p:nvPr/>
              </p:nvSpPr>
              <p:spPr>
                <a:xfrm>
                  <a:off x="7980515" y="2653508"/>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6</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2" name="Rectangle 31">
                  <a:extLst>
                    <a:ext uri="{FF2B5EF4-FFF2-40B4-BE49-F238E27FC236}">
                      <a16:creationId xmlns:a16="http://schemas.microsoft.com/office/drawing/2014/main" id="{40767DD1-127F-9626-E43E-1788E2D442F7}"/>
                    </a:ext>
                  </a:extLst>
                </p:cNvPr>
                <p:cNvSpPr/>
                <p:nvPr/>
              </p:nvSpPr>
              <p:spPr>
                <a:xfrm>
                  <a:off x="2688476"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2</a:t>
                  </a:r>
                </a:p>
              </p:txBody>
            </p:sp>
            <p:sp>
              <p:nvSpPr>
                <p:cNvPr id="33" name="Rectangle 32">
                  <a:extLst>
                    <a:ext uri="{FF2B5EF4-FFF2-40B4-BE49-F238E27FC236}">
                      <a16:creationId xmlns:a16="http://schemas.microsoft.com/office/drawing/2014/main" id="{74BE3977-9D06-9114-B02C-07BDAACD5F04}"/>
                    </a:ext>
                  </a:extLst>
                </p:cNvPr>
                <p:cNvSpPr/>
                <p:nvPr/>
              </p:nvSpPr>
              <p:spPr>
                <a:xfrm>
                  <a:off x="3976150"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3</a:t>
                  </a:r>
                </a:p>
              </p:txBody>
            </p:sp>
            <p:sp>
              <p:nvSpPr>
                <p:cNvPr id="34" name="Rectangle 33">
                  <a:extLst>
                    <a:ext uri="{FF2B5EF4-FFF2-40B4-BE49-F238E27FC236}">
                      <a16:creationId xmlns:a16="http://schemas.microsoft.com/office/drawing/2014/main" id="{4855033E-9D00-5A9E-D582-5D334AFD77B3}"/>
                    </a:ext>
                  </a:extLst>
                </p:cNvPr>
                <p:cNvSpPr/>
                <p:nvPr/>
              </p:nvSpPr>
              <p:spPr>
                <a:xfrm>
                  <a:off x="5239927"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4</a:t>
                  </a:r>
                </a:p>
              </p:txBody>
            </p:sp>
            <p:sp>
              <p:nvSpPr>
                <p:cNvPr id="35" name="Rectangle 34">
                  <a:extLst>
                    <a:ext uri="{FF2B5EF4-FFF2-40B4-BE49-F238E27FC236}">
                      <a16:creationId xmlns:a16="http://schemas.microsoft.com/office/drawing/2014/main" id="{45856384-784C-91C5-4864-0D2F24F7E78E}"/>
                    </a:ext>
                  </a:extLst>
                </p:cNvPr>
                <p:cNvSpPr/>
                <p:nvPr/>
              </p:nvSpPr>
              <p:spPr>
                <a:xfrm>
                  <a:off x="6489984"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5</a:t>
                  </a:r>
                </a:p>
              </p:txBody>
            </p:sp>
            <p:sp>
              <p:nvSpPr>
                <p:cNvPr id="36" name="Rectangle 35">
                  <a:extLst>
                    <a:ext uri="{FF2B5EF4-FFF2-40B4-BE49-F238E27FC236}">
                      <a16:creationId xmlns:a16="http://schemas.microsoft.com/office/drawing/2014/main" id="{526AAB3E-1BC0-49EE-F76A-02AC356704FE}"/>
                    </a:ext>
                  </a:extLst>
                </p:cNvPr>
                <p:cNvSpPr/>
                <p:nvPr/>
              </p:nvSpPr>
              <p:spPr>
                <a:xfrm>
                  <a:off x="7758533" y="4593470"/>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6</a:t>
                  </a:r>
                </a:p>
              </p:txBody>
            </p:sp>
            <p:cxnSp>
              <p:nvCxnSpPr>
                <p:cNvPr id="39" name="Straight Arrow Connector 38">
                  <a:extLst>
                    <a:ext uri="{FF2B5EF4-FFF2-40B4-BE49-F238E27FC236}">
                      <a16:creationId xmlns:a16="http://schemas.microsoft.com/office/drawing/2014/main" id="{9896A485-CA99-3CC9-7B54-8D536DDF0A44}"/>
                    </a:ext>
                  </a:extLst>
                </p:cNvPr>
                <p:cNvCxnSpPr>
                  <a:stCxn id="8" idx="2"/>
                  <a:endCxn id="22" idx="0"/>
                </p:cNvCxnSpPr>
                <p:nvPr/>
              </p:nvCxnSpPr>
              <p:spPr>
                <a:xfrm>
                  <a:off x="1818912" y="4279900"/>
                  <a:ext cx="8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CE607A32-A26A-8D14-67D6-0F2DC151AD3B}"/>
                    </a:ext>
                  </a:extLst>
                </p:cNvPr>
                <p:cNvCxnSpPr>
                  <a:cxnSpLocks/>
                  <a:stCxn id="26" idx="2"/>
                  <a:endCxn id="32" idx="0"/>
                </p:cNvCxnSpPr>
                <p:nvPr/>
              </p:nvCxnSpPr>
              <p:spPr>
                <a:xfrm flipH="1">
                  <a:off x="3069476" y="4267789"/>
                  <a:ext cx="7040" cy="32308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68E846AD-B32A-3462-0A5D-69DFEB987048}"/>
                    </a:ext>
                  </a:extLst>
                </p:cNvPr>
                <p:cNvCxnSpPr>
                  <a:cxnSpLocks/>
                  <a:stCxn id="27" idx="2"/>
                  <a:endCxn id="33" idx="0"/>
                </p:cNvCxnSpPr>
                <p:nvPr/>
              </p:nvCxnSpPr>
              <p:spPr>
                <a:xfrm>
                  <a:off x="4353160" y="4279900"/>
                  <a:ext cx="39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6" name="Straight Arrow Connector 45">
                  <a:extLst>
                    <a:ext uri="{FF2B5EF4-FFF2-40B4-BE49-F238E27FC236}">
                      <a16:creationId xmlns:a16="http://schemas.microsoft.com/office/drawing/2014/main" id="{EACA4D0C-CBBD-8C23-854A-D85BFF621C9C}"/>
                    </a:ext>
                  </a:extLst>
                </p:cNvPr>
                <p:cNvCxnSpPr>
                  <a:cxnSpLocks/>
                  <a:stCxn id="28" idx="2"/>
                  <a:endCxn id="34" idx="0"/>
                </p:cNvCxnSpPr>
                <p:nvPr/>
              </p:nvCxnSpPr>
              <p:spPr>
                <a:xfrm flipH="1">
                  <a:off x="5620927" y="4279900"/>
                  <a:ext cx="4772"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9" name="Straight Arrow Connector 48">
                  <a:extLst>
                    <a:ext uri="{FF2B5EF4-FFF2-40B4-BE49-F238E27FC236}">
                      <a16:creationId xmlns:a16="http://schemas.microsoft.com/office/drawing/2014/main" id="{6B9CE8E7-6906-6A8F-ECB9-BE46DD2BD5D9}"/>
                    </a:ext>
                  </a:extLst>
                </p:cNvPr>
                <p:cNvCxnSpPr>
                  <a:cxnSpLocks/>
                  <a:stCxn id="29" idx="2"/>
                  <a:endCxn id="35" idx="0"/>
                </p:cNvCxnSpPr>
                <p:nvPr/>
              </p:nvCxnSpPr>
              <p:spPr>
                <a:xfrm flipH="1">
                  <a:off x="6870984" y="4267788"/>
                  <a:ext cx="9246" cy="32308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2" name="Straight Arrow Connector 51">
                  <a:extLst>
                    <a:ext uri="{FF2B5EF4-FFF2-40B4-BE49-F238E27FC236}">
                      <a16:creationId xmlns:a16="http://schemas.microsoft.com/office/drawing/2014/main" id="{85A9CDD1-6DD9-16CD-977F-B1BF520A866F}"/>
                    </a:ext>
                  </a:extLst>
                </p:cNvPr>
                <p:cNvCxnSpPr>
                  <a:cxnSpLocks/>
                  <a:stCxn id="31" idx="2"/>
                  <a:endCxn id="36" idx="0"/>
                </p:cNvCxnSpPr>
                <p:nvPr/>
              </p:nvCxnSpPr>
              <p:spPr>
                <a:xfrm>
                  <a:off x="8139533" y="4267787"/>
                  <a:ext cx="0" cy="32568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grpSp>
        <p:sp>
          <p:nvSpPr>
            <p:cNvPr id="225" name="TextBox 224">
              <a:extLst>
                <a:ext uri="{FF2B5EF4-FFF2-40B4-BE49-F238E27FC236}">
                  <a16:creationId xmlns:a16="http://schemas.microsoft.com/office/drawing/2014/main" id="{0E487025-255B-A74F-458E-218F2590D2B4}"/>
                </a:ext>
              </a:extLst>
            </p:cNvPr>
            <p:cNvSpPr txBox="1"/>
            <p:nvPr/>
          </p:nvSpPr>
          <p:spPr>
            <a:xfrm>
              <a:off x="2672685" y="5397074"/>
              <a:ext cx="8912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1 input</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exits</a:t>
              </a:r>
            </a:p>
          </p:txBody>
        </p:sp>
        <p:sp>
          <p:nvSpPr>
            <p:cNvPr id="228" name="TextBox 227">
              <a:extLst>
                <a:ext uri="{FF2B5EF4-FFF2-40B4-BE49-F238E27FC236}">
                  <a16:creationId xmlns:a16="http://schemas.microsoft.com/office/drawing/2014/main" id="{D5F3D56E-63C6-3D70-770A-0FF95B60EBD1}"/>
                </a:ext>
              </a:extLst>
            </p:cNvPr>
            <p:cNvSpPr txBox="1"/>
            <p:nvPr/>
          </p:nvSpPr>
          <p:spPr>
            <a:xfrm>
              <a:off x="3933048" y="5397073"/>
              <a:ext cx="8912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1 input</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exits</a:t>
              </a:r>
            </a:p>
          </p:txBody>
        </p:sp>
        <p:sp>
          <p:nvSpPr>
            <p:cNvPr id="229" name="TextBox 228">
              <a:extLst>
                <a:ext uri="{FF2B5EF4-FFF2-40B4-BE49-F238E27FC236}">
                  <a16:creationId xmlns:a16="http://schemas.microsoft.com/office/drawing/2014/main" id="{FC41DA2D-24F8-6089-21AF-804B1D08D223}"/>
                </a:ext>
              </a:extLst>
            </p:cNvPr>
            <p:cNvSpPr txBox="1"/>
            <p:nvPr/>
          </p:nvSpPr>
          <p:spPr>
            <a:xfrm>
              <a:off x="5220721" y="5397073"/>
              <a:ext cx="101951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2000" dirty="0">
                  <a:solidFill>
                    <a:srgbClr val="5E5E5E"/>
                  </a:solidFill>
                  <a:sym typeface="Helvetica Neue"/>
                </a:rPr>
                <a:t>6</a:t>
              </a:r>
              <a:r>
                <a:rPr kumimoji="0" lang="en-US" sz="2000" b="0" i="0" u="none" strike="noStrike" cap="none" spc="0" normalizeH="0" baseline="0" dirty="0">
                  <a:ln>
                    <a:noFill/>
                  </a:ln>
                  <a:solidFill>
                    <a:srgbClr val="5E5E5E"/>
                  </a:solidFill>
                  <a:effectLst/>
                  <a:uFillTx/>
                  <a:latin typeface="+mn-lt"/>
                  <a:ea typeface="+mn-ea"/>
                  <a:cs typeface="+mn-cs"/>
                  <a:sym typeface="Helvetica Neue"/>
                </a:rPr>
                <a:t> inputs</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a:t>
              </a:r>
            </a:p>
          </p:txBody>
        </p:sp>
        <p:sp>
          <p:nvSpPr>
            <p:cNvPr id="231" name="TextBox 230">
              <a:extLst>
                <a:ext uri="{FF2B5EF4-FFF2-40B4-BE49-F238E27FC236}">
                  <a16:creationId xmlns:a16="http://schemas.microsoft.com/office/drawing/2014/main" id="{C26C0DA3-E2BE-C04F-7083-AD3E4F769202}"/>
                </a:ext>
              </a:extLst>
            </p:cNvPr>
            <p:cNvSpPr txBox="1"/>
            <p:nvPr/>
          </p:nvSpPr>
          <p:spPr>
            <a:xfrm>
              <a:off x="6486480" y="5383750"/>
              <a:ext cx="101951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2 inputs</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a:t>
              </a:r>
            </a:p>
          </p:txBody>
        </p:sp>
        <p:sp>
          <p:nvSpPr>
            <p:cNvPr id="232" name="TextBox 231">
              <a:extLst>
                <a:ext uri="{FF2B5EF4-FFF2-40B4-BE49-F238E27FC236}">
                  <a16:creationId xmlns:a16="http://schemas.microsoft.com/office/drawing/2014/main" id="{5178E1DE-9399-A4FD-EABF-2800CD48BA87}"/>
                </a:ext>
              </a:extLst>
            </p:cNvPr>
            <p:cNvSpPr txBox="1"/>
            <p:nvPr/>
          </p:nvSpPr>
          <p:spPr>
            <a:xfrm>
              <a:off x="7724356" y="5383750"/>
              <a:ext cx="101951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2 inputs</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a:t>
              </a:r>
            </a:p>
          </p:txBody>
        </p:sp>
        <p:sp>
          <p:nvSpPr>
            <p:cNvPr id="233" name="TextBox 232">
              <a:extLst>
                <a:ext uri="{FF2B5EF4-FFF2-40B4-BE49-F238E27FC236}">
                  <a16:creationId xmlns:a16="http://schemas.microsoft.com/office/drawing/2014/main" id="{032AF7EF-2D4D-38A2-D6DF-8643BFA270DC}"/>
                </a:ext>
              </a:extLst>
            </p:cNvPr>
            <p:cNvSpPr txBox="1"/>
            <p:nvPr/>
          </p:nvSpPr>
          <p:spPr>
            <a:xfrm>
              <a:off x="9069012" y="5345078"/>
              <a:ext cx="101951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2000" dirty="0">
                  <a:solidFill>
                    <a:srgbClr val="5E5E5E"/>
                  </a:solidFill>
                  <a:sym typeface="Helvetica Neue"/>
                </a:rPr>
                <a:t>4</a:t>
              </a:r>
              <a:r>
                <a:rPr kumimoji="0" lang="en-US" sz="2000" b="0" i="0" u="none" strike="noStrike" cap="none" spc="0" normalizeH="0" baseline="0" dirty="0">
                  <a:ln>
                    <a:noFill/>
                  </a:ln>
                  <a:solidFill>
                    <a:srgbClr val="5E5E5E"/>
                  </a:solidFill>
                  <a:effectLst/>
                  <a:uFillTx/>
                  <a:latin typeface="+mn-lt"/>
                  <a:ea typeface="+mn-ea"/>
                  <a:cs typeface="+mn-cs"/>
                  <a:sym typeface="Helvetica Neue"/>
                </a:rPr>
                <a:t> inputs</a:t>
              </a:r>
            </a:p>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 exit</a:t>
              </a:r>
            </a:p>
          </p:txBody>
        </p:sp>
      </p:grpSp>
      <p:sp>
        <p:nvSpPr>
          <p:cNvPr id="3" name="TextBox 2">
            <a:extLst>
              <a:ext uri="{FF2B5EF4-FFF2-40B4-BE49-F238E27FC236}">
                <a16:creationId xmlns:a16="http://schemas.microsoft.com/office/drawing/2014/main" id="{007C1E54-B31F-1186-8F18-248164866D73}"/>
              </a:ext>
            </a:extLst>
          </p:cNvPr>
          <p:cNvSpPr txBox="1"/>
          <p:nvPr/>
        </p:nvSpPr>
        <p:spPr>
          <a:xfrm>
            <a:off x="4347861" y="6311473"/>
            <a:ext cx="2002747" cy="410369"/>
          </a:xfrm>
          <a:prstGeom prst="rect">
            <a:avLst/>
          </a:prstGeom>
          <a:noFill/>
          <a:ln w="127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DC3E33"/>
                </a:solidFill>
                <a:effectLst/>
                <a:uFillTx/>
                <a:latin typeface="+mn-lt"/>
                <a:ea typeface="+mn-ea"/>
                <a:cs typeface="+mn-cs"/>
                <a:sym typeface="Helvetica Neue"/>
              </a:rPr>
              <a:t>50% reduction</a:t>
            </a:r>
          </a:p>
        </p:txBody>
      </p:sp>
      <p:sp>
        <p:nvSpPr>
          <p:cNvPr id="4" name="Rectangle 3">
            <a:extLst>
              <a:ext uri="{FF2B5EF4-FFF2-40B4-BE49-F238E27FC236}">
                <a16:creationId xmlns:a16="http://schemas.microsoft.com/office/drawing/2014/main" id="{F42B4F48-DF7B-A83F-CBA8-5F94CE524225}"/>
              </a:ext>
            </a:extLst>
          </p:cNvPr>
          <p:cNvSpPr/>
          <p:nvPr/>
        </p:nvSpPr>
        <p:spPr>
          <a:xfrm>
            <a:off x="2339463" y="5245100"/>
            <a:ext cx="4016796" cy="914400"/>
          </a:xfrm>
          <a:prstGeom prst="rect">
            <a:avLst/>
          </a:prstGeom>
          <a:noFill/>
          <a:ln w="381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CB431875-FBEF-60AE-7428-909E898EB090}"/>
              </a:ext>
            </a:extLst>
          </p:cNvPr>
          <p:cNvSpPr/>
          <p:nvPr/>
        </p:nvSpPr>
        <p:spPr>
          <a:xfrm>
            <a:off x="2011127" y="1722160"/>
            <a:ext cx="4084873" cy="3091140"/>
          </a:xfrm>
          <a:prstGeom prst="rect">
            <a:avLst/>
          </a:prstGeom>
          <a:noFill/>
          <a:ln w="38100" cap="flat">
            <a:solidFill>
              <a:srgbClr val="DC3E33"/>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23A6783B-2217-2B9C-62A4-BE3D4A94AE6F}"/>
              </a:ext>
            </a:extLst>
          </p:cNvPr>
          <p:cNvSpPr/>
          <p:nvPr/>
        </p:nvSpPr>
        <p:spPr>
          <a:xfrm>
            <a:off x="6198612" y="1722160"/>
            <a:ext cx="4084873" cy="3091140"/>
          </a:xfrm>
          <a:prstGeom prst="rect">
            <a:avLst/>
          </a:prstGeom>
          <a:noFill/>
          <a:ln w="38100" cap="flat">
            <a:solidFill>
              <a:srgbClr val="DC3E33"/>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080965141"/>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repeatCount="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22" presetClass="entr" presetSubtype="8" fill="hold" grpId="0"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659E4-CB3F-0883-C2E5-0A3664C5C748}"/>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095B1F20-FCA8-F686-E3DF-31C2D177DCF2}"/>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4. Model-parallel execution</a:t>
            </a:r>
            <a:endParaRPr sz="4000" dirty="0"/>
          </a:p>
        </p:txBody>
      </p:sp>
      <p:sp>
        <p:nvSpPr>
          <p:cNvPr id="246" name="by adapting execution per input">
            <a:extLst>
              <a:ext uri="{FF2B5EF4-FFF2-40B4-BE49-F238E27FC236}">
                <a16:creationId xmlns:a16="http://schemas.microsoft.com/office/drawing/2014/main" id="{96B4B4C5-F70F-5742-DC78-870AAC4525C7}"/>
              </a:ext>
            </a:extLst>
          </p:cNvPr>
          <p:cNvSpPr txBox="1"/>
          <p:nvPr/>
        </p:nvSpPr>
        <p:spPr>
          <a:xfrm>
            <a:off x="747482" y="1254770"/>
            <a:ext cx="10985500" cy="467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solidFill>
                  <a:schemeClr val="bg2">
                    <a:lumMod val="10000"/>
                  </a:schemeClr>
                </a:solidFill>
                <a:latin typeface="Helvetica Neue"/>
                <a:ea typeface="Helvetica Neue"/>
                <a:cs typeface="Helvetica Neue"/>
                <a:sym typeface="Helvetica Neue"/>
              </a:rPr>
              <a:t>Execute the splits in a model parallel fashion</a:t>
            </a:r>
            <a:endParaRPr sz="2750" kern="0" dirty="0">
              <a:solidFill>
                <a:schemeClr val="bg2">
                  <a:lumMod val="10000"/>
                </a:schemeClr>
              </a:solidFill>
              <a:latin typeface="Helvetica Neue"/>
              <a:ea typeface="Helvetica Neue"/>
              <a:cs typeface="Helvetica Neue"/>
              <a:sym typeface="Helvetica Neue"/>
            </a:endParaRPr>
          </a:p>
        </p:txBody>
      </p:sp>
      <p:sp>
        <p:nvSpPr>
          <p:cNvPr id="15" name="Rectangle 14">
            <a:extLst>
              <a:ext uri="{FF2B5EF4-FFF2-40B4-BE49-F238E27FC236}">
                <a16:creationId xmlns:a16="http://schemas.microsoft.com/office/drawing/2014/main" id="{A9E86802-A603-D99E-D5C4-520DF4F8070D}"/>
              </a:ext>
            </a:extLst>
          </p:cNvPr>
          <p:cNvSpPr/>
          <p:nvPr/>
        </p:nvSpPr>
        <p:spPr>
          <a:xfrm>
            <a:off x="1823236" y="1670808"/>
            <a:ext cx="3602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B4F090E2-F873-C7B1-BA6F-7DC6568E20CC}"/>
              </a:ext>
            </a:extLst>
          </p:cNvPr>
          <p:cNvSpPr/>
          <p:nvPr/>
        </p:nvSpPr>
        <p:spPr>
          <a:xfrm>
            <a:off x="5667103" y="1653871"/>
            <a:ext cx="4737180"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237" name="Group 236">
            <a:extLst>
              <a:ext uri="{FF2B5EF4-FFF2-40B4-BE49-F238E27FC236}">
                <a16:creationId xmlns:a16="http://schemas.microsoft.com/office/drawing/2014/main" id="{A2F33120-3FF9-0F27-A470-5F4BB31B28F5}"/>
              </a:ext>
            </a:extLst>
          </p:cNvPr>
          <p:cNvGrpSpPr/>
          <p:nvPr/>
        </p:nvGrpSpPr>
        <p:grpSpPr>
          <a:xfrm>
            <a:off x="2339463" y="2315071"/>
            <a:ext cx="7515737" cy="2227220"/>
            <a:chOff x="2339463" y="2315071"/>
            <a:chExt cx="7515737" cy="2227220"/>
          </a:xfrm>
        </p:grpSpPr>
        <p:cxnSp>
          <p:nvCxnSpPr>
            <p:cNvPr id="198" name="Straight Arrow Connector 197">
              <a:extLst>
                <a:ext uri="{FF2B5EF4-FFF2-40B4-BE49-F238E27FC236}">
                  <a16:creationId xmlns:a16="http://schemas.microsoft.com/office/drawing/2014/main" id="{F8766C7D-5AE3-A26D-08CD-454E6698093C}"/>
                </a:ext>
              </a:extLst>
            </p:cNvPr>
            <p:cNvCxnSpPr>
              <a:stCxn id="8" idx="3"/>
              <a:endCxn id="26" idx="1"/>
            </p:cNvCxnSpPr>
            <p:nvPr/>
          </p:nvCxnSpPr>
          <p:spPr>
            <a:xfrm flipV="1">
              <a:off x="3094262" y="3122213"/>
              <a:ext cx="93956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9" name="Straight Arrow Connector 198">
              <a:extLst>
                <a:ext uri="{FF2B5EF4-FFF2-40B4-BE49-F238E27FC236}">
                  <a16:creationId xmlns:a16="http://schemas.microsoft.com/office/drawing/2014/main" id="{7F99F74E-D696-FA9C-65F7-EAB17484AE8D}"/>
                </a:ext>
              </a:extLst>
            </p:cNvPr>
            <p:cNvCxnSpPr>
              <a:cxnSpLocks/>
              <a:stCxn id="26" idx="3"/>
              <a:endCxn id="27" idx="1"/>
            </p:cNvCxnSpPr>
            <p:nvPr/>
          </p:nvCxnSpPr>
          <p:spPr>
            <a:xfrm>
              <a:off x="4351866" y="3122213"/>
              <a:ext cx="95860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2" name="Straight Arrow Connector 201">
              <a:extLst>
                <a:ext uri="{FF2B5EF4-FFF2-40B4-BE49-F238E27FC236}">
                  <a16:creationId xmlns:a16="http://schemas.microsoft.com/office/drawing/2014/main" id="{922CFEF0-BA35-CA7B-6A8C-5BFAB2EBE010}"/>
                </a:ext>
              </a:extLst>
            </p:cNvPr>
            <p:cNvCxnSpPr>
              <a:cxnSpLocks/>
              <a:stCxn id="27" idx="3"/>
              <a:endCxn id="28" idx="1"/>
            </p:cNvCxnSpPr>
            <p:nvPr/>
          </p:nvCxnSpPr>
          <p:spPr>
            <a:xfrm>
              <a:off x="5628510" y="3134324"/>
              <a:ext cx="95450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5" name="Straight Arrow Connector 204">
              <a:extLst>
                <a:ext uri="{FF2B5EF4-FFF2-40B4-BE49-F238E27FC236}">
                  <a16:creationId xmlns:a16="http://schemas.microsoft.com/office/drawing/2014/main" id="{67671D52-6496-7DD6-E820-7DC5D5383DFD}"/>
                </a:ext>
              </a:extLst>
            </p:cNvPr>
            <p:cNvCxnSpPr>
              <a:cxnSpLocks/>
              <a:stCxn id="28" idx="3"/>
              <a:endCxn id="29" idx="1"/>
            </p:cNvCxnSpPr>
            <p:nvPr/>
          </p:nvCxnSpPr>
          <p:spPr>
            <a:xfrm flipV="1">
              <a:off x="6901049" y="3122212"/>
              <a:ext cx="936495" cy="1211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8" name="Straight Arrow Connector 207">
              <a:extLst>
                <a:ext uri="{FF2B5EF4-FFF2-40B4-BE49-F238E27FC236}">
                  <a16:creationId xmlns:a16="http://schemas.microsoft.com/office/drawing/2014/main" id="{9DB2AD46-FD48-4DD6-4BFD-CB874B9431D6}"/>
                </a:ext>
              </a:extLst>
            </p:cNvPr>
            <p:cNvCxnSpPr>
              <a:cxnSpLocks/>
              <a:stCxn id="29" idx="3"/>
              <a:endCxn id="31" idx="1"/>
            </p:cNvCxnSpPr>
            <p:nvPr/>
          </p:nvCxnSpPr>
          <p:spPr>
            <a:xfrm flipV="1">
              <a:off x="8155580" y="3122211"/>
              <a:ext cx="941267"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1" name="Straight Arrow Connector 210">
              <a:extLst>
                <a:ext uri="{FF2B5EF4-FFF2-40B4-BE49-F238E27FC236}">
                  <a16:creationId xmlns:a16="http://schemas.microsoft.com/office/drawing/2014/main" id="{E9DB4C7A-C7E3-7B85-98A0-99070ECDCA21}"/>
                </a:ext>
              </a:extLst>
            </p:cNvPr>
            <p:cNvCxnSpPr>
              <a:cxnSpLocks/>
              <a:endCxn id="8" idx="1"/>
            </p:cNvCxnSpPr>
            <p:nvPr/>
          </p:nvCxnSpPr>
          <p:spPr>
            <a:xfrm>
              <a:off x="2339463" y="3134324"/>
              <a:ext cx="43676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5" name="Straight Arrow Connector 214">
              <a:extLst>
                <a:ext uri="{FF2B5EF4-FFF2-40B4-BE49-F238E27FC236}">
                  <a16:creationId xmlns:a16="http://schemas.microsoft.com/office/drawing/2014/main" id="{9CB9B2C2-B57F-65ED-5479-05402B8B9C8F}"/>
                </a:ext>
              </a:extLst>
            </p:cNvPr>
            <p:cNvCxnSpPr>
              <a:cxnSpLocks/>
              <a:stCxn id="31" idx="3"/>
            </p:cNvCxnSpPr>
            <p:nvPr/>
          </p:nvCxnSpPr>
          <p:spPr>
            <a:xfrm flipV="1">
              <a:off x="9414883" y="3122210"/>
              <a:ext cx="440317"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196" name="Group 195">
              <a:extLst>
                <a:ext uri="{FF2B5EF4-FFF2-40B4-BE49-F238E27FC236}">
                  <a16:creationId xmlns:a16="http://schemas.microsoft.com/office/drawing/2014/main" id="{E8B96D18-7D5D-CEF6-6DF2-574C8413A55A}"/>
                </a:ext>
              </a:extLst>
            </p:cNvPr>
            <p:cNvGrpSpPr/>
            <p:nvPr/>
          </p:nvGrpSpPr>
          <p:grpSpPr>
            <a:xfrm>
              <a:off x="2555134" y="2315071"/>
              <a:ext cx="7081731" cy="2227220"/>
              <a:chOff x="1438802" y="2653508"/>
              <a:chExt cx="7081731" cy="2227220"/>
            </a:xfrm>
          </p:grpSpPr>
          <p:sp>
            <p:nvSpPr>
              <p:cNvPr id="8" name="Rectangle 7">
                <a:extLst>
                  <a:ext uri="{FF2B5EF4-FFF2-40B4-BE49-F238E27FC236}">
                    <a16:creationId xmlns:a16="http://schemas.microsoft.com/office/drawing/2014/main" id="{C9EC564B-1A09-6F30-7E89-178FF748360E}"/>
                  </a:ext>
                </a:extLst>
              </p:cNvPr>
              <p:cNvSpPr/>
              <p:nvPr/>
            </p:nvSpPr>
            <p:spPr>
              <a:xfrm>
                <a:off x="1659894"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1</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C3923ABD-726C-5D4B-0D45-34103DB2675A}"/>
                  </a:ext>
                </a:extLst>
              </p:cNvPr>
              <p:cNvSpPr/>
              <p:nvPr/>
            </p:nvSpPr>
            <p:spPr>
              <a:xfrm>
                <a:off x="1438802"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1</a:t>
                </a:r>
              </a:p>
            </p:txBody>
          </p:sp>
          <p:sp>
            <p:nvSpPr>
              <p:cNvPr id="26" name="Rectangle 25">
                <a:extLst>
                  <a:ext uri="{FF2B5EF4-FFF2-40B4-BE49-F238E27FC236}">
                    <a16:creationId xmlns:a16="http://schemas.microsoft.com/office/drawing/2014/main" id="{BA0BD96A-EB79-5F5B-186F-74B6CEC813D0}"/>
                  </a:ext>
                </a:extLst>
              </p:cNvPr>
              <p:cNvSpPr/>
              <p:nvPr/>
            </p:nvSpPr>
            <p:spPr>
              <a:xfrm>
                <a:off x="2917498" y="2653510"/>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2</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45F899B6-3DE0-937F-E61D-E0DF3AEDFF00}"/>
                  </a:ext>
                </a:extLst>
              </p:cNvPr>
              <p:cNvSpPr/>
              <p:nvPr/>
            </p:nvSpPr>
            <p:spPr>
              <a:xfrm>
                <a:off x="4194142"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3</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8" name="Rectangle 27">
                <a:extLst>
                  <a:ext uri="{FF2B5EF4-FFF2-40B4-BE49-F238E27FC236}">
                    <a16:creationId xmlns:a16="http://schemas.microsoft.com/office/drawing/2014/main" id="{39F7D399-6F3E-B55C-C22A-C5878A7BD358}"/>
                  </a:ext>
                </a:extLst>
              </p:cNvPr>
              <p:cNvSpPr/>
              <p:nvPr/>
            </p:nvSpPr>
            <p:spPr>
              <a:xfrm>
                <a:off x="5466681" y="266562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4</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F3D196B8-FA14-CE4D-2A0A-B4B801FCED45}"/>
                  </a:ext>
                </a:extLst>
              </p:cNvPr>
              <p:cNvSpPr/>
              <p:nvPr/>
            </p:nvSpPr>
            <p:spPr>
              <a:xfrm>
                <a:off x="6721212" y="2653509"/>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5</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A75F18A0-DA44-5A3C-0F07-410FE16EB5B0}"/>
                  </a:ext>
                </a:extLst>
              </p:cNvPr>
              <p:cNvSpPr/>
              <p:nvPr/>
            </p:nvSpPr>
            <p:spPr>
              <a:xfrm>
                <a:off x="7980515" y="2653508"/>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6</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2" name="Rectangle 31">
                <a:extLst>
                  <a:ext uri="{FF2B5EF4-FFF2-40B4-BE49-F238E27FC236}">
                    <a16:creationId xmlns:a16="http://schemas.microsoft.com/office/drawing/2014/main" id="{10643A3D-5C3F-A709-BAD2-303B8EE94178}"/>
                  </a:ext>
                </a:extLst>
              </p:cNvPr>
              <p:cNvSpPr/>
              <p:nvPr/>
            </p:nvSpPr>
            <p:spPr>
              <a:xfrm>
                <a:off x="2688476"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2</a:t>
                </a:r>
              </a:p>
            </p:txBody>
          </p:sp>
          <p:sp>
            <p:nvSpPr>
              <p:cNvPr id="33" name="Rectangle 32">
                <a:extLst>
                  <a:ext uri="{FF2B5EF4-FFF2-40B4-BE49-F238E27FC236}">
                    <a16:creationId xmlns:a16="http://schemas.microsoft.com/office/drawing/2014/main" id="{3A291902-25B9-03F8-9154-1DF46FE41AF7}"/>
                  </a:ext>
                </a:extLst>
              </p:cNvPr>
              <p:cNvSpPr/>
              <p:nvPr/>
            </p:nvSpPr>
            <p:spPr>
              <a:xfrm>
                <a:off x="3976150"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3</a:t>
                </a:r>
              </a:p>
            </p:txBody>
          </p:sp>
          <p:sp>
            <p:nvSpPr>
              <p:cNvPr id="34" name="Rectangle 33">
                <a:extLst>
                  <a:ext uri="{FF2B5EF4-FFF2-40B4-BE49-F238E27FC236}">
                    <a16:creationId xmlns:a16="http://schemas.microsoft.com/office/drawing/2014/main" id="{E896CE5B-6012-26C4-2EF1-3ADAF15DC25B}"/>
                  </a:ext>
                </a:extLst>
              </p:cNvPr>
              <p:cNvSpPr/>
              <p:nvPr/>
            </p:nvSpPr>
            <p:spPr>
              <a:xfrm>
                <a:off x="5239927"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4</a:t>
                </a:r>
              </a:p>
            </p:txBody>
          </p:sp>
          <p:sp>
            <p:nvSpPr>
              <p:cNvPr id="35" name="Rectangle 34">
                <a:extLst>
                  <a:ext uri="{FF2B5EF4-FFF2-40B4-BE49-F238E27FC236}">
                    <a16:creationId xmlns:a16="http://schemas.microsoft.com/office/drawing/2014/main" id="{72D6396D-D0D2-E09A-2F3D-4D07B0A1D50A}"/>
                  </a:ext>
                </a:extLst>
              </p:cNvPr>
              <p:cNvSpPr/>
              <p:nvPr/>
            </p:nvSpPr>
            <p:spPr>
              <a:xfrm>
                <a:off x="6489984" y="4590874"/>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5</a:t>
                </a:r>
              </a:p>
            </p:txBody>
          </p:sp>
          <p:sp>
            <p:nvSpPr>
              <p:cNvPr id="36" name="Rectangle 35">
                <a:extLst>
                  <a:ext uri="{FF2B5EF4-FFF2-40B4-BE49-F238E27FC236}">
                    <a16:creationId xmlns:a16="http://schemas.microsoft.com/office/drawing/2014/main" id="{6011F477-214A-D445-4FCA-976BC60AD1E7}"/>
                  </a:ext>
                </a:extLst>
              </p:cNvPr>
              <p:cNvSpPr/>
              <p:nvPr/>
            </p:nvSpPr>
            <p:spPr>
              <a:xfrm>
                <a:off x="7758533" y="4593470"/>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6</a:t>
                </a:r>
              </a:p>
            </p:txBody>
          </p:sp>
          <p:cxnSp>
            <p:nvCxnSpPr>
              <p:cNvPr id="39" name="Straight Arrow Connector 38">
                <a:extLst>
                  <a:ext uri="{FF2B5EF4-FFF2-40B4-BE49-F238E27FC236}">
                    <a16:creationId xmlns:a16="http://schemas.microsoft.com/office/drawing/2014/main" id="{8FCE2910-4255-EFE7-882F-9031B7B2E5CB}"/>
                  </a:ext>
                </a:extLst>
              </p:cNvPr>
              <p:cNvCxnSpPr>
                <a:stCxn id="8" idx="2"/>
                <a:endCxn id="22" idx="0"/>
              </p:cNvCxnSpPr>
              <p:nvPr/>
            </p:nvCxnSpPr>
            <p:spPr>
              <a:xfrm>
                <a:off x="1818912" y="4279900"/>
                <a:ext cx="8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286865F9-AA54-29BF-B2AA-6390E4DC3F75}"/>
                  </a:ext>
                </a:extLst>
              </p:cNvPr>
              <p:cNvCxnSpPr>
                <a:cxnSpLocks/>
                <a:stCxn id="26" idx="2"/>
                <a:endCxn id="32" idx="0"/>
              </p:cNvCxnSpPr>
              <p:nvPr/>
            </p:nvCxnSpPr>
            <p:spPr>
              <a:xfrm flipH="1">
                <a:off x="3069476" y="4267789"/>
                <a:ext cx="7040" cy="32308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AC18A955-2A85-AA3C-5021-31053D6951B0}"/>
                  </a:ext>
                </a:extLst>
              </p:cNvPr>
              <p:cNvCxnSpPr>
                <a:cxnSpLocks/>
                <a:stCxn id="27" idx="2"/>
                <a:endCxn id="33" idx="0"/>
              </p:cNvCxnSpPr>
              <p:nvPr/>
            </p:nvCxnSpPr>
            <p:spPr>
              <a:xfrm>
                <a:off x="4353160" y="4279900"/>
                <a:ext cx="39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6" name="Straight Arrow Connector 45">
                <a:extLst>
                  <a:ext uri="{FF2B5EF4-FFF2-40B4-BE49-F238E27FC236}">
                    <a16:creationId xmlns:a16="http://schemas.microsoft.com/office/drawing/2014/main" id="{84BADCAD-0CFB-B754-6286-F3ACFE8BA709}"/>
                  </a:ext>
                </a:extLst>
              </p:cNvPr>
              <p:cNvCxnSpPr>
                <a:cxnSpLocks/>
                <a:stCxn id="28" idx="2"/>
                <a:endCxn id="34" idx="0"/>
              </p:cNvCxnSpPr>
              <p:nvPr/>
            </p:nvCxnSpPr>
            <p:spPr>
              <a:xfrm flipH="1">
                <a:off x="5620927" y="4279900"/>
                <a:ext cx="4772"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9" name="Straight Arrow Connector 48">
                <a:extLst>
                  <a:ext uri="{FF2B5EF4-FFF2-40B4-BE49-F238E27FC236}">
                    <a16:creationId xmlns:a16="http://schemas.microsoft.com/office/drawing/2014/main" id="{A4F3E9EB-C67A-65CF-98C0-B8A0C959B63B}"/>
                  </a:ext>
                </a:extLst>
              </p:cNvPr>
              <p:cNvCxnSpPr>
                <a:cxnSpLocks/>
                <a:stCxn id="29" idx="2"/>
                <a:endCxn id="35" idx="0"/>
              </p:cNvCxnSpPr>
              <p:nvPr/>
            </p:nvCxnSpPr>
            <p:spPr>
              <a:xfrm flipH="1">
                <a:off x="6870984" y="4267788"/>
                <a:ext cx="9246" cy="32308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2" name="Straight Arrow Connector 51">
                <a:extLst>
                  <a:ext uri="{FF2B5EF4-FFF2-40B4-BE49-F238E27FC236}">
                    <a16:creationId xmlns:a16="http://schemas.microsoft.com/office/drawing/2014/main" id="{DBF86B88-A24B-2F50-12FA-49387267FFAF}"/>
                  </a:ext>
                </a:extLst>
              </p:cNvPr>
              <p:cNvCxnSpPr>
                <a:cxnSpLocks/>
                <a:stCxn id="31" idx="2"/>
                <a:endCxn id="36" idx="0"/>
              </p:cNvCxnSpPr>
              <p:nvPr/>
            </p:nvCxnSpPr>
            <p:spPr>
              <a:xfrm>
                <a:off x="8139533" y="4267787"/>
                <a:ext cx="0" cy="32568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grpSp>
      <p:sp>
        <p:nvSpPr>
          <p:cNvPr id="5" name="Rectangle 4">
            <a:extLst>
              <a:ext uri="{FF2B5EF4-FFF2-40B4-BE49-F238E27FC236}">
                <a16:creationId xmlns:a16="http://schemas.microsoft.com/office/drawing/2014/main" id="{7E7EE839-AA6B-B523-43CE-B8F653540E04}"/>
              </a:ext>
            </a:extLst>
          </p:cNvPr>
          <p:cNvSpPr/>
          <p:nvPr/>
        </p:nvSpPr>
        <p:spPr>
          <a:xfrm>
            <a:off x="2011127" y="1722160"/>
            <a:ext cx="4084873" cy="3091140"/>
          </a:xfrm>
          <a:prstGeom prst="rect">
            <a:avLst/>
          </a:prstGeom>
          <a:noFill/>
          <a:ln w="38100" cap="flat">
            <a:solidFill>
              <a:srgbClr val="DC3E33"/>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A363B43E-9654-E67C-C645-43FD3F326A67}"/>
              </a:ext>
            </a:extLst>
          </p:cNvPr>
          <p:cNvSpPr/>
          <p:nvPr/>
        </p:nvSpPr>
        <p:spPr>
          <a:xfrm>
            <a:off x="6198612" y="1722160"/>
            <a:ext cx="4084873" cy="3091140"/>
          </a:xfrm>
          <a:prstGeom prst="rect">
            <a:avLst/>
          </a:prstGeom>
          <a:noFill/>
          <a:ln w="38100" cap="flat">
            <a:solidFill>
              <a:srgbClr val="DC3E33"/>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Picture 5">
            <a:extLst>
              <a:ext uri="{FF2B5EF4-FFF2-40B4-BE49-F238E27FC236}">
                <a16:creationId xmlns:a16="http://schemas.microsoft.com/office/drawing/2014/main" id="{1FAA7005-87F9-850F-0F93-4CA60D5BD9C9}"/>
              </a:ext>
            </a:extLst>
          </p:cNvPr>
          <p:cNvPicPr>
            <a:picLocks noChangeAspect="1"/>
          </p:cNvPicPr>
          <p:nvPr/>
        </p:nvPicPr>
        <p:blipFill>
          <a:blip r:embed="rId3"/>
          <a:stretch>
            <a:fillRect/>
          </a:stretch>
        </p:blipFill>
        <p:spPr>
          <a:xfrm>
            <a:off x="3311941" y="4843286"/>
            <a:ext cx="1709767" cy="1054525"/>
          </a:xfrm>
          <a:prstGeom prst="rect">
            <a:avLst/>
          </a:prstGeom>
        </p:spPr>
      </p:pic>
      <p:pic>
        <p:nvPicPr>
          <p:cNvPr id="19" name="Picture 18">
            <a:extLst>
              <a:ext uri="{FF2B5EF4-FFF2-40B4-BE49-F238E27FC236}">
                <a16:creationId xmlns:a16="http://schemas.microsoft.com/office/drawing/2014/main" id="{9BEBF8BE-96DC-DE3C-0341-284202088017}"/>
              </a:ext>
            </a:extLst>
          </p:cNvPr>
          <p:cNvPicPr>
            <a:picLocks noChangeAspect="1"/>
          </p:cNvPicPr>
          <p:nvPr/>
        </p:nvPicPr>
        <p:blipFill>
          <a:blip r:embed="rId3"/>
          <a:stretch>
            <a:fillRect/>
          </a:stretch>
        </p:blipFill>
        <p:spPr>
          <a:xfrm>
            <a:off x="7165101" y="4888299"/>
            <a:ext cx="1709767" cy="1054525"/>
          </a:xfrm>
          <a:prstGeom prst="rect">
            <a:avLst/>
          </a:prstGeom>
        </p:spPr>
      </p:pic>
      <p:sp>
        <p:nvSpPr>
          <p:cNvPr id="20" name="by adapting execution per input">
            <a:extLst>
              <a:ext uri="{FF2B5EF4-FFF2-40B4-BE49-F238E27FC236}">
                <a16:creationId xmlns:a16="http://schemas.microsoft.com/office/drawing/2014/main" id="{C7A384E9-DFC3-3DE4-8E4A-02C14A7FA420}"/>
              </a:ext>
            </a:extLst>
          </p:cNvPr>
          <p:cNvSpPr txBox="1"/>
          <p:nvPr/>
        </p:nvSpPr>
        <p:spPr>
          <a:xfrm>
            <a:off x="1522182" y="6097760"/>
            <a:ext cx="9436099" cy="467390"/>
          </a:xfrm>
          <a:prstGeom prst="rect">
            <a:avLst/>
          </a:prstGeom>
          <a:solidFill>
            <a:srgbClr val="DC3E33"/>
          </a:solidFill>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b="1" i="1" kern="0" dirty="0">
                <a:solidFill>
                  <a:schemeClr val="bg1"/>
                </a:solidFill>
                <a:latin typeface="Helvetica Neue"/>
                <a:ea typeface="Helvetica Neue"/>
                <a:cs typeface="Helvetica Neue"/>
                <a:sym typeface="Helvetica Neue"/>
              </a:rPr>
              <a:t>E3 can leverage heterogeneous hardware to execute the splits</a:t>
            </a:r>
            <a:endParaRPr sz="2400" b="1" i="1" kern="0" baseline="30000"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9599675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B427D-0C54-C61C-A0D2-399DF154BFF2}"/>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C8A91777-8F5B-3621-E6D8-A1258219156D}"/>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5. Replicate splits</a:t>
            </a:r>
            <a:endParaRPr sz="4000" dirty="0"/>
          </a:p>
        </p:txBody>
      </p:sp>
      <p:grpSp>
        <p:nvGrpSpPr>
          <p:cNvPr id="204" name="Group 203">
            <a:extLst>
              <a:ext uri="{FF2B5EF4-FFF2-40B4-BE49-F238E27FC236}">
                <a16:creationId xmlns:a16="http://schemas.microsoft.com/office/drawing/2014/main" id="{7A4FBC02-02F5-5800-55BC-684EDC8FFC41}"/>
              </a:ext>
            </a:extLst>
          </p:cNvPr>
          <p:cNvGrpSpPr/>
          <p:nvPr/>
        </p:nvGrpSpPr>
        <p:grpSpPr>
          <a:xfrm>
            <a:off x="7729416" y="3001479"/>
            <a:ext cx="3498941" cy="2227220"/>
            <a:chOff x="6356259" y="2315071"/>
            <a:chExt cx="3498941" cy="2227220"/>
          </a:xfrm>
        </p:grpSpPr>
        <p:cxnSp>
          <p:nvCxnSpPr>
            <p:cNvPr id="205" name="Straight Arrow Connector 204">
              <a:extLst>
                <a:ext uri="{FF2B5EF4-FFF2-40B4-BE49-F238E27FC236}">
                  <a16:creationId xmlns:a16="http://schemas.microsoft.com/office/drawing/2014/main" id="{3A0D4AF5-B5EE-5859-BC6C-99E8C6FC0F5C}"/>
                </a:ext>
              </a:extLst>
            </p:cNvPr>
            <p:cNvCxnSpPr>
              <a:cxnSpLocks/>
              <a:stCxn id="28" idx="3"/>
              <a:endCxn id="29" idx="1"/>
            </p:cNvCxnSpPr>
            <p:nvPr/>
          </p:nvCxnSpPr>
          <p:spPr>
            <a:xfrm flipV="1">
              <a:off x="6901049" y="3122212"/>
              <a:ext cx="936495" cy="1211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8" name="Straight Arrow Connector 207">
              <a:extLst>
                <a:ext uri="{FF2B5EF4-FFF2-40B4-BE49-F238E27FC236}">
                  <a16:creationId xmlns:a16="http://schemas.microsoft.com/office/drawing/2014/main" id="{7C12A098-C0C7-DD28-D2DD-B7EA4FD92629}"/>
                </a:ext>
              </a:extLst>
            </p:cNvPr>
            <p:cNvCxnSpPr>
              <a:cxnSpLocks/>
              <a:stCxn id="29" idx="3"/>
              <a:endCxn id="31" idx="1"/>
            </p:cNvCxnSpPr>
            <p:nvPr/>
          </p:nvCxnSpPr>
          <p:spPr>
            <a:xfrm flipV="1">
              <a:off x="8155580" y="3122211"/>
              <a:ext cx="941267"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5" name="Straight Arrow Connector 214">
              <a:extLst>
                <a:ext uri="{FF2B5EF4-FFF2-40B4-BE49-F238E27FC236}">
                  <a16:creationId xmlns:a16="http://schemas.microsoft.com/office/drawing/2014/main" id="{5E01241F-D399-7B71-E815-3995968C9C23}"/>
                </a:ext>
              </a:extLst>
            </p:cNvPr>
            <p:cNvCxnSpPr>
              <a:cxnSpLocks/>
              <a:stCxn id="31" idx="3"/>
            </p:cNvCxnSpPr>
            <p:nvPr/>
          </p:nvCxnSpPr>
          <p:spPr>
            <a:xfrm flipV="1">
              <a:off x="9414883" y="3122210"/>
              <a:ext cx="440317"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8" name="Rectangle 27">
              <a:extLst>
                <a:ext uri="{FF2B5EF4-FFF2-40B4-BE49-F238E27FC236}">
                  <a16:creationId xmlns:a16="http://schemas.microsoft.com/office/drawing/2014/main" id="{3429E59A-5EDC-69F1-F60A-0E6E1675A585}"/>
                </a:ext>
              </a:extLst>
            </p:cNvPr>
            <p:cNvSpPr/>
            <p:nvPr/>
          </p:nvSpPr>
          <p:spPr>
            <a:xfrm>
              <a:off x="6583013" y="2327184"/>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4</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3D16CCF4-E043-9A7C-8A77-4DE16F51B309}"/>
                </a:ext>
              </a:extLst>
            </p:cNvPr>
            <p:cNvSpPr/>
            <p:nvPr/>
          </p:nvSpPr>
          <p:spPr>
            <a:xfrm>
              <a:off x="7837544" y="2315072"/>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5</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D3F247BC-D9A5-CDE6-E3E7-E35807C78F15}"/>
                </a:ext>
              </a:extLst>
            </p:cNvPr>
            <p:cNvSpPr/>
            <p:nvPr/>
          </p:nvSpPr>
          <p:spPr>
            <a:xfrm>
              <a:off x="9096847" y="231507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6</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4" name="Rectangle 33">
              <a:extLst>
                <a:ext uri="{FF2B5EF4-FFF2-40B4-BE49-F238E27FC236}">
                  <a16:creationId xmlns:a16="http://schemas.microsoft.com/office/drawing/2014/main" id="{3B024E49-5572-0B0B-ACE0-A9084420896B}"/>
                </a:ext>
              </a:extLst>
            </p:cNvPr>
            <p:cNvSpPr/>
            <p:nvPr/>
          </p:nvSpPr>
          <p:spPr>
            <a:xfrm>
              <a:off x="6356259" y="4252437"/>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4</a:t>
              </a:r>
            </a:p>
          </p:txBody>
        </p:sp>
        <p:sp>
          <p:nvSpPr>
            <p:cNvPr id="35" name="Rectangle 34">
              <a:extLst>
                <a:ext uri="{FF2B5EF4-FFF2-40B4-BE49-F238E27FC236}">
                  <a16:creationId xmlns:a16="http://schemas.microsoft.com/office/drawing/2014/main" id="{C479097B-A260-7AF5-1413-CE1CA56766D9}"/>
                </a:ext>
              </a:extLst>
            </p:cNvPr>
            <p:cNvSpPr/>
            <p:nvPr/>
          </p:nvSpPr>
          <p:spPr>
            <a:xfrm>
              <a:off x="7606316" y="4252437"/>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5</a:t>
              </a:r>
            </a:p>
          </p:txBody>
        </p:sp>
        <p:sp>
          <p:nvSpPr>
            <p:cNvPr id="36" name="Rectangle 35">
              <a:extLst>
                <a:ext uri="{FF2B5EF4-FFF2-40B4-BE49-F238E27FC236}">
                  <a16:creationId xmlns:a16="http://schemas.microsoft.com/office/drawing/2014/main" id="{2AB39874-47EC-B673-1114-E5A333320A53}"/>
                </a:ext>
              </a:extLst>
            </p:cNvPr>
            <p:cNvSpPr/>
            <p:nvPr/>
          </p:nvSpPr>
          <p:spPr>
            <a:xfrm>
              <a:off x="8874865" y="4255033"/>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6</a:t>
              </a:r>
            </a:p>
          </p:txBody>
        </p:sp>
        <p:cxnSp>
          <p:nvCxnSpPr>
            <p:cNvPr id="46" name="Straight Arrow Connector 45">
              <a:extLst>
                <a:ext uri="{FF2B5EF4-FFF2-40B4-BE49-F238E27FC236}">
                  <a16:creationId xmlns:a16="http://schemas.microsoft.com/office/drawing/2014/main" id="{4FA0C650-7659-32E8-5B75-4F883CF30502}"/>
                </a:ext>
              </a:extLst>
            </p:cNvPr>
            <p:cNvCxnSpPr>
              <a:cxnSpLocks/>
              <a:stCxn id="28" idx="2"/>
              <a:endCxn id="34" idx="0"/>
            </p:cNvCxnSpPr>
            <p:nvPr/>
          </p:nvCxnSpPr>
          <p:spPr>
            <a:xfrm flipH="1">
              <a:off x="6737259" y="3941463"/>
              <a:ext cx="4772"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9" name="Straight Arrow Connector 48">
              <a:extLst>
                <a:ext uri="{FF2B5EF4-FFF2-40B4-BE49-F238E27FC236}">
                  <a16:creationId xmlns:a16="http://schemas.microsoft.com/office/drawing/2014/main" id="{55FD42E0-2339-A650-9DE8-769D57903B7A}"/>
                </a:ext>
              </a:extLst>
            </p:cNvPr>
            <p:cNvCxnSpPr>
              <a:cxnSpLocks/>
              <a:stCxn id="29" idx="2"/>
              <a:endCxn id="35" idx="0"/>
            </p:cNvCxnSpPr>
            <p:nvPr/>
          </p:nvCxnSpPr>
          <p:spPr>
            <a:xfrm flipH="1">
              <a:off x="7987316" y="3929351"/>
              <a:ext cx="9246" cy="32308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2" name="Straight Arrow Connector 51">
              <a:extLst>
                <a:ext uri="{FF2B5EF4-FFF2-40B4-BE49-F238E27FC236}">
                  <a16:creationId xmlns:a16="http://schemas.microsoft.com/office/drawing/2014/main" id="{40429374-48C0-1ECF-7B9D-A7FF12719156}"/>
                </a:ext>
              </a:extLst>
            </p:cNvPr>
            <p:cNvCxnSpPr>
              <a:cxnSpLocks/>
              <a:stCxn id="31" idx="2"/>
              <a:endCxn id="36" idx="0"/>
            </p:cNvCxnSpPr>
            <p:nvPr/>
          </p:nvCxnSpPr>
          <p:spPr>
            <a:xfrm>
              <a:off x="9255865" y="3929350"/>
              <a:ext cx="0" cy="32568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grpSp>
        <p:nvGrpSpPr>
          <p:cNvPr id="57" name="Group 56">
            <a:extLst>
              <a:ext uri="{FF2B5EF4-FFF2-40B4-BE49-F238E27FC236}">
                <a16:creationId xmlns:a16="http://schemas.microsoft.com/office/drawing/2014/main" id="{D72E608A-9DB8-AEB9-033C-496B0E457282}"/>
              </a:ext>
            </a:extLst>
          </p:cNvPr>
          <p:cNvGrpSpPr/>
          <p:nvPr/>
        </p:nvGrpSpPr>
        <p:grpSpPr>
          <a:xfrm>
            <a:off x="1472929" y="1748651"/>
            <a:ext cx="4070514" cy="2224622"/>
            <a:chOff x="1182253" y="1880161"/>
            <a:chExt cx="4070514" cy="2224622"/>
          </a:xfrm>
        </p:grpSpPr>
        <p:cxnSp>
          <p:nvCxnSpPr>
            <p:cNvPr id="198" name="Straight Arrow Connector 197">
              <a:extLst>
                <a:ext uri="{FF2B5EF4-FFF2-40B4-BE49-F238E27FC236}">
                  <a16:creationId xmlns:a16="http://schemas.microsoft.com/office/drawing/2014/main" id="{4366F029-6E8A-D228-651A-86F22BD28385}"/>
                </a:ext>
              </a:extLst>
            </p:cNvPr>
            <p:cNvCxnSpPr>
              <a:cxnSpLocks/>
              <a:stCxn id="8" idx="3"/>
              <a:endCxn id="26" idx="1"/>
            </p:cNvCxnSpPr>
            <p:nvPr/>
          </p:nvCxnSpPr>
          <p:spPr>
            <a:xfrm flipV="1">
              <a:off x="1937052" y="2687301"/>
              <a:ext cx="93956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9" name="Straight Arrow Connector 198">
              <a:extLst>
                <a:ext uri="{FF2B5EF4-FFF2-40B4-BE49-F238E27FC236}">
                  <a16:creationId xmlns:a16="http://schemas.microsoft.com/office/drawing/2014/main" id="{0BBA5139-EEFC-E379-DD00-C78C63C6CEB8}"/>
                </a:ext>
              </a:extLst>
            </p:cNvPr>
            <p:cNvCxnSpPr>
              <a:cxnSpLocks/>
              <a:stCxn id="26" idx="3"/>
              <a:endCxn id="27" idx="1"/>
            </p:cNvCxnSpPr>
            <p:nvPr/>
          </p:nvCxnSpPr>
          <p:spPr>
            <a:xfrm>
              <a:off x="3194656" y="2687301"/>
              <a:ext cx="95860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2" name="Straight Arrow Connector 201">
              <a:extLst>
                <a:ext uri="{FF2B5EF4-FFF2-40B4-BE49-F238E27FC236}">
                  <a16:creationId xmlns:a16="http://schemas.microsoft.com/office/drawing/2014/main" id="{527F69D1-B0BF-65A6-270A-3A9FB8542E4F}"/>
                </a:ext>
              </a:extLst>
            </p:cNvPr>
            <p:cNvCxnSpPr>
              <a:cxnSpLocks/>
              <a:stCxn id="27" idx="3"/>
            </p:cNvCxnSpPr>
            <p:nvPr/>
          </p:nvCxnSpPr>
          <p:spPr>
            <a:xfrm flipV="1">
              <a:off x="4471300" y="2687300"/>
              <a:ext cx="781467" cy="1211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1" name="Straight Arrow Connector 210">
              <a:extLst>
                <a:ext uri="{FF2B5EF4-FFF2-40B4-BE49-F238E27FC236}">
                  <a16:creationId xmlns:a16="http://schemas.microsoft.com/office/drawing/2014/main" id="{0375A542-E5F5-600F-F836-2B9917B34E86}"/>
                </a:ext>
              </a:extLst>
            </p:cNvPr>
            <p:cNvCxnSpPr>
              <a:cxnSpLocks/>
              <a:endCxn id="8" idx="1"/>
            </p:cNvCxnSpPr>
            <p:nvPr/>
          </p:nvCxnSpPr>
          <p:spPr>
            <a:xfrm>
              <a:off x="1182253" y="2699412"/>
              <a:ext cx="43676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 name="Rectangle 7">
              <a:extLst>
                <a:ext uri="{FF2B5EF4-FFF2-40B4-BE49-F238E27FC236}">
                  <a16:creationId xmlns:a16="http://schemas.microsoft.com/office/drawing/2014/main" id="{BC7B4E16-1609-0095-64CF-9A6F64EA52ED}"/>
                </a:ext>
              </a:extLst>
            </p:cNvPr>
            <p:cNvSpPr/>
            <p:nvPr/>
          </p:nvSpPr>
          <p:spPr>
            <a:xfrm>
              <a:off x="1619016" y="1892272"/>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1</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9D880395-A3AD-972B-AC07-7E414DAD85B0}"/>
                </a:ext>
              </a:extLst>
            </p:cNvPr>
            <p:cNvSpPr/>
            <p:nvPr/>
          </p:nvSpPr>
          <p:spPr>
            <a:xfrm>
              <a:off x="1397924" y="3817525"/>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1</a:t>
              </a:r>
            </a:p>
          </p:txBody>
        </p:sp>
        <p:sp>
          <p:nvSpPr>
            <p:cNvPr id="26" name="Rectangle 25">
              <a:extLst>
                <a:ext uri="{FF2B5EF4-FFF2-40B4-BE49-F238E27FC236}">
                  <a16:creationId xmlns:a16="http://schemas.microsoft.com/office/drawing/2014/main" id="{CB024A26-6DFD-0C2A-46BC-C10A16D954AD}"/>
                </a:ext>
              </a:extLst>
            </p:cNvPr>
            <p:cNvSpPr/>
            <p:nvPr/>
          </p:nvSpPr>
          <p:spPr>
            <a:xfrm>
              <a:off x="2876620" y="188016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2</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FB91F5D3-2513-716A-BEFB-CBA8DCFC49E3}"/>
                </a:ext>
              </a:extLst>
            </p:cNvPr>
            <p:cNvSpPr/>
            <p:nvPr/>
          </p:nvSpPr>
          <p:spPr>
            <a:xfrm>
              <a:off x="4153264" y="1892272"/>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3</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32" name="Rectangle 31">
              <a:extLst>
                <a:ext uri="{FF2B5EF4-FFF2-40B4-BE49-F238E27FC236}">
                  <a16:creationId xmlns:a16="http://schemas.microsoft.com/office/drawing/2014/main" id="{D1140791-2F41-0ECF-737E-6824E0297EF8}"/>
                </a:ext>
              </a:extLst>
            </p:cNvPr>
            <p:cNvSpPr/>
            <p:nvPr/>
          </p:nvSpPr>
          <p:spPr>
            <a:xfrm>
              <a:off x="2647598" y="3817525"/>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2</a:t>
              </a:r>
            </a:p>
          </p:txBody>
        </p:sp>
        <p:sp>
          <p:nvSpPr>
            <p:cNvPr id="33" name="Rectangle 32">
              <a:extLst>
                <a:ext uri="{FF2B5EF4-FFF2-40B4-BE49-F238E27FC236}">
                  <a16:creationId xmlns:a16="http://schemas.microsoft.com/office/drawing/2014/main" id="{9285D8B8-196B-5B97-0668-9CE1AB585B4E}"/>
                </a:ext>
              </a:extLst>
            </p:cNvPr>
            <p:cNvSpPr/>
            <p:nvPr/>
          </p:nvSpPr>
          <p:spPr>
            <a:xfrm>
              <a:off x="3935272" y="3817525"/>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3</a:t>
              </a:r>
            </a:p>
          </p:txBody>
        </p:sp>
        <p:cxnSp>
          <p:nvCxnSpPr>
            <p:cNvPr id="39" name="Straight Arrow Connector 38">
              <a:extLst>
                <a:ext uri="{FF2B5EF4-FFF2-40B4-BE49-F238E27FC236}">
                  <a16:creationId xmlns:a16="http://schemas.microsoft.com/office/drawing/2014/main" id="{71D2077C-924E-0EBB-08C3-63B4B58FEB96}"/>
                </a:ext>
              </a:extLst>
            </p:cNvPr>
            <p:cNvCxnSpPr>
              <a:cxnSpLocks/>
              <a:stCxn id="8" idx="2"/>
              <a:endCxn id="22" idx="0"/>
            </p:cNvCxnSpPr>
            <p:nvPr/>
          </p:nvCxnSpPr>
          <p:spPr>
            <a:xfrm>
              <a:off x="1778034" y="3506551"/>
              <a:ext cx="8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9A0D0A23-33DE-5A28-92FF-040B99E853B1}"/>
                </a:ext>
              </a:extLst>
            </p:cNvPr>
            <p:cNvCxnSpPr>
              <a:cxnSpLocks/>
              <a:stCxn id="26" idx="2"/>
              <a:endCxn id="32" idx="0"/>
            </p:cNvCxnSpPr>
            <p:nvPr/>
          </p:nvCxnSpPr>
          <p:spPr>
            <a:xfrm flipH="1">
              <a:off x="3028598" y="3494440"/>
              <a:ext cx="7040" cy="32308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95CD0EF4-6B80-E87F-9FF4-14B2CF742B5B}"/>
                </a:ext>
              </a:extLst>
            </p:cNvPr>
            <p:cNvCxnSpPr>
              <a:cxnSpLocks/>
              <a:stCxn id="27" idx="2"/>
              <a:endCxn id="33" idx="0"/>
            </p:cNvCxnSpPr>
            <p:nvPr/>
          </p:nvCxnSpPr>
          <p:spPr>
            <a:xfrm>
              <a:off x="4312282" y="3506551"/>
              <a:ext cx="39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grpSp>
        <p:nvGrpSpPr>
          <p:cNvPr id="58" name="Group 57">
            <a:extLst>
              <a:ext uri="{FF2B5EF4-FFF2-40B4-BE49-F238E27FC236}">
                <a16:creationId xmlns:a16="http://schemas.microsoft.com/office/drawing/2014/main" id="{D7109334-9F9C-BD77-FE22-1D3DC1701486}"/>
              </a:ext>
            </a:extLst>
          </p:cNvPr>
          <p:cNvGrpSpPr/>
          <p:nvPr/>
        </p:nvGrpSpPr>
        <p:grpSpPr>
          <a:xfrm>
            <a:off x="1448513" y="4454551"/>
            <a:ext cx="4243550" cy="2224622"/>
            <a:chOff x="1182253" y="1880161"/>
            <a:chExt cx="4243550" cy="2224622"/>
          </a:xfrm>
        </p:grpSpPr>
        <p:cxnSp>
          <p:nvCxnSpPr>
            <p:cNvPr id="59" name="Straight Arrow Connector 58">
              <a:extLst>
                <a:ext uri="{FF2B5EF4-FFF2-40B4-BE49-F238E27FC236}">
                  <a16:creationId xmlns:a16="http://schemas.microsoft.com/office/drawing/2014/main" id="{FEAA25D8-91B1-FD12-4F65-1B31139860B2}"/>
                </a:ext>
              </a:extLst>
            </p:cNvPr>
            <p:cNvCxnSpPr>
              <a:cxnSpLocks/>
              <a:stCxn id="63" idx="3"/>
              <a:endCxn id="193" idx="1"/>
            </p:cNvCxnSpPr>
            <p:nvPr/>
          </p:nvCxnSpPr>
          <p:spPr>
            <a:xfrm flipV="1">
              <a:off x="1937052" y="2687301"/>
              <a:ext cx="93956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0" name="Straight Arrow Connector 59">
              <a:extLst>
                <a:ext uri="{FF2B5EF4-FFF2-40B4-BE49-F238E27FC236}">
                  <a16:creationId xmlns:a16="http://schemas.microsoft.com/office/drawing/2014/main" id="{D52DA5DB-C909-BD20-D890-DE7D8C7C2479}"/>
                </a:ext>
              </a:extLst>
            </p:cNvPr>
            <p:cNvCxnSpPr>
              <a:cxnSpLocks/>
              <a:stCxn id="193" idx="3"/>
              <a:endCxn id="194" idx="1"/>
            </p:cNvCxnSpPr>
            <p:nvPr/>
          </p:nvCxnSpPr>
          <p:spPr>
            <a:xfrm>
              <a:off x="3194656" y="2687301"/>
              <a:ext cx="958608" cy="1211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1" name="Straight Arrow Connector 60">
              <a:extLst>
                <a:ext uri="{FF2B5EF4-FFF2-40B4-BE49-F238E27FC236}">
                  <a16:creationId xmlns:a16="http://schemas.microsoft.com/office/drawing/2014/main" id="{7E0637EC-EB13-A55D-51F3-0593E48C7DD1}"/>
                </a:ext>
              </a:extLst>
            </p:cNvPr>
            <p:cNvCxnSpPr>
              <a:cxnSpLocks/>
              <a:stCxn id="194" idx="3"/>
            </p:cNvCxnSpPr>
            <p:nvPr/>
          </p:nvCxnSpPr>
          <p:spPr>
            <a:xfrm>
              <a:off x="4471300" y="2699412"/>
              <a:ext cx="95450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2" name="Straight Arrow Connector 61">
              <a:extLst>
                <a:ext uri="{FF2B5EF4-FFF2-40B4-BE49-F238E27FC236}">
                  <a16:creationId xmlns:a16="http://schemas.microsoft.com/office/drawing/2014/main" id="{1E0FB714-5163-ABB8-8E96-C2FF002408D4}"/>
                </a:ext>
              </a:extLst>
            </p:cNvPr>
            <p:cNvCxnSpPr>
              <a:cxnSpLocks/>
              <a:endCxn id="63" idx="1"/>
            </p:cNvCxnSpPr>
            <p:nvPr/>
          </p:nvCxnSpPr>
          <p:spPr>
            <a:xfrm>
              <a:off x="1182253" y="2699412"/>
              <a:ext cx="436763"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3" name="Rectangle 62">
              <a:extLst>
                <a:ext uri="{FF2B5EF4-FFF2-40B4-BE49-F238E27FC236}">
                  <a16:creationId xmlns:a16="http://schemas.microsoft.com/office/drawing/2014/main" id="{E64E21DC-7479-6971-3DE4-0FBDBE427760}"/>
                </a:ext>
              </a:extLst>
            </p:cNvPr>
            <p:cNvSpPr/>
            <p:nvPr/>
          </p:nvSpPr>
          <p:spPr>
            <a:xfrm>
              <a:off x="1619016" y="1892272"/>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1</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92" name="Rectangle 191">
              <a:extLst>
                <a:ext uri="{FF2B5EF4-FFF2-40B4-BE49-F238E27FC236}">
                  <a16:creationId xmlns:a16="http://schemas.microsoft.com/office/drawing/2014/main" id="{7FA72095-A21B-6471-66C5-4D0003BD7E3E}"/>
                </a:ext>
              </a:extLst>
            </p:cNvPr>
            <p:cNvSpPr/>
            <p:nvPr/>
          </p:nvSpPr>
          <p:spPr>
            <a:xfrm>
              <a:off x="1397924" y="3817525"/>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1</a:t>
              </a:r>
            </a:p>
          </p:txBody>
        </p:sp>
        <p:sp>
          <p:nvSpPr>
            <p:cNvPr id="193" name="Rectangle 192">
              <a:extLst>
                <a:ext uri="{FF2B5EF4-FFF2-40B4-BE49-F238E27FC236}">
                  <a16:creationId xmlns:a16="http://schemas.microsoft.com/office/drawing/2014/main" id="{84A6621E-980F-73C4-283A-FB96812552FF}"/>
                </a:ext>
              </a:extLst>
            </p:cNvPr>
            <p:cNvSpPr/>
            <p:nvPr/>
          </p:nvSpPr>
          <p:spPr>
            <a:xfrm>
              <a:off x="2876620" y="1880161"/>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2</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94" name="Rectangle 193">
              <a:extLst>
                <a:ext uri="{FF2B5EF4-FFF2-40B4-BE49-F238E27FC236}">
                  <a16:creationId xmlns:a16="http://schemas.microsoft.com/office/drawing/2014/main" id="{BCDF4BF0-E515-6350-C812-89C676966351}"/>
                </a:ext>
              </a:extLst>
            </p:cNvPr>
            <p:cNvSpPr/>
            <p:nvPr/>
          </p:nvSpPr>
          <p:spPr>
            <a:xfrm>
              <a:off x="4153264" y="1892272"/>
              <a:ext cx="318036" cy="1614279"/>
            </a:xfrm>
            <a:prstGeom prst="rect">
              <a:avLst/>
            </a:prstGeom>
            <a:solidFill>
              <a:schemeClr val="accent4">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2">
                      <a:lumMod val="10000"/>
                    </a:schemeClr>
                  </a:solidFill>
                  <a:latin typeface="Helvetica Neue Medium"/>
                  <a:ea typeface="Helvetica Neue Medium"/>
                  <a:cs typeface="Helvetica Neue Medium"/>
                  <a:sym typeface="Helvetica Neue Medium"/>
                </a:rPr>
                <a:t>Layer</a:t>
              </a:r>
              <a:r>
                <a:rPr lang="en-US" sz="1400" baseline="-25000" dirty="0">
                  <a:solidFill>
                    <a:schemeClr val="bg2">
                      <a:lumMod val="10000"/>
                    </a:schemeClr>
                  </a:solidFill>
                  <a:latin typeface="Helvetica Neue Medium"/>
                  <a:ea typeface="Helvetica Neue Medium"/>
                  <a:cs typeface="Helvetica Neue Medium"/>
                  <a:sym typeface="Helvetica Neue Medium"/>
                </a:rPr>
                <a:t>3</a:t>
              </a:r>
              <a:endParaRPr kumimoji="0" lang="en-US" sz="14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95" name="Rectangle 194">
              <a:extLst>
                <a:ext uri="{FF2B5EF4-FFF2-40B4-BE49-F238E27FC236}">
                  <a16:creationId xmlns:a16="http://schemas.microsoft.com/office/drawing/2014/main" id="{8478449B-E83D-9844-62D3-728514C14135}"/>
                </a:ext>
              </a:extLst>
            </p:cNvPr>
            <p:cNvSpPr/>
            <p:nvPr/>
          </p:nvSpPr>
          <p:spPr>
            <a:xfrm>
              <a:off x="2647598" y="3817525"/>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2</a:t>
              </a:r>
            </a:p>
          </p:txBody>
        </p:sp>
        <p:sp>
          <p:nvSpPr>
            <p:cNvPr id="197" name="Rectangle 196">
              <a:extLst>
                <a:ext uri="{FF2B5EF4-FFF2-40B4-BE49-F238E27FC236}">
                  <a16:creationId xmlns:a16="http://schemas.microsoft.com/office/drawing/2014/main" id="{6F245CB7-4DF2-9959-8805-B73C1A1A8FA2}"/>
                </a:ext>
              </a:extLst>
            </p:cNvPr>
            <p:cNvSpPr/>
            <p:nvPr/>
          </p:nvSpPr>
          <p:spPr>
            <a:xfrm>
              <a:off x="3935272" y="3817525"/>
              <a:ext cx="762000" cy="287258"/>
            </a:xfrm>
            <a:prstGeom prst="rect">
              <a:avLst/>
            </a:prstGeom>
            <a:solidFill>
              <a:schemeClr val="accent3">
                <a:lumMod val="40000"/>
                <a:lumOff val="60000"/>
              </a:schemeClr>
            </a:solid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Ramp</a:t>
              </a:r>
              <a:r>
                <a:rPr kumimoji="0" lang="en-US" sz="1200" b="0" i="0" u="none" strike="noStrike" cap="none" spc="0" normalizeH="0" baseline="-25000" dirty="0">
                  <a:ln>
                    <a:noFill/>
                  </a:ln>
                  <a:solidFill>
                    <a:schemeClr val="bg2">
                      <a:lumMod val="10000"/>
                    </a:schemeClr>
                  </a:solidFill>
                  <a:effectLst/>
                  <a:uFillTx/>
                  <a:latin typeface="Helvetica Neue Medium"/>
                  <a:ea typeface="Helvetica Neue Medium"/>
                  <a:cs typeface="Helvetica Neue Medium"/>
                  <a:sym typeface="Helvetica Neue Medium"/>
                </a:rPr>
                <a:t>3</a:t>
              </a:r>
            </a:p>
          </p:txBody>
        </p:sp>
        <p:cxnSp>
          <p:nvCxnSpPr>
            <p:cNvPr id="200" name="Straight Arrow Connector 199">
              <a:extLst>
                <a:ext uri="{FF2B5EF4-FFF2-40B4-BE49-F238E27FC236}">
                  <a16:creationId xmlns:a16="http://schemas.microsoft.com/office/drawing/2014/main" id="{B33EB13C-6923-5743-7B45-0DC7E99C4EDD}"/>
                </a:ext>
              </a:extLst>
            </p:cNvPr>
            <p:cNvCxnSpPr>
              <a:cxnSpLocks/>
              <a:stCxn id="63" idx="2"/>
              <a:endCxn id="192" idx="0"/>
            </p:cNvCxnSpPr>
            <p:nvPr/>
          </p:nvCxnSpPr>
          <p:spPr>
            <a:xfrm>
              <a:off x="1778034" y="3506551"/>
              <a:ext cx="8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1" name="Straight Arrow Connector 200">
              <a:extLst>
                <a:ext uri="{FF2B5EF4-FFF2-40B4-BE49-F238E27FC236}">
                  <a16:creationId xmlns:a16="http://schemas.microsoft.com/office/drawing/2014/main" id="{9076EC25-2EF9-DE0B-B170-C2E8240237A8}"/>
                </a:ext>
              </a:extLst>
            </p:cNvPr>
            <p:cNvCxnSpPr>
              <a:cxnSpLocks/>
              <a:stCxn id="193" idx="2"/>
              <a:endCxn id="195" idx="0"/>
            </p:cNvCxnSpPr>
            <p:nvPr/>
          </p:nvCxnSpPr>
          <p:spPr>
            <a:xfrm flipH="1">
              <a:off x="3028598" y="3494440"/>
              <a:ext cx="7040" cy="32308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3" name="Straight Arrow Connector 202">
              <a:extLst>
                <a:ext uri="{FF2B5EF4-FFF2-40B4-BE49-F238E27FC236}">
                  <a16:creationId xmlns:a16="http://schemas.microsoft.com/office/drawing/2014/main" id="{953DC4D5-5455-3233-55AD-8B7F08DFFB09}"/>
                </a:ext>
              </a:extLst>
            </p:cNvPr>
            <p:cNvCxnSpPr>
              <a:cxnSpLocks/>
              <a:stCxn id="194" idx="2"/>
              <a:endCxn id="197" idx="0"/>
            </p:cNvCxnSpPr>
            <p:nvPr/>
          </p:nvCxnSpPr>
          <p:spPr>
            <a:xfrm>
              <a:off x="4312282" y="3506551"/>
              <a:ext cx="3990" cy="3109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pic>
        <p:nvPicPr>
          <p:cNvPr id="207" name="Picture 206">
            <a:extLst>
              <a:ext uri="{FF2B5EF4-FFF2-40B4-BE49-F238E27FC236}">
                <a16:creationId xmlns:a16="http://schemas.microsoft.com/office/drawing/2014/main" id="{5795CAD6-513E-0FC0-BF9A-80827513F528}"/>
              </a:ext>
            </a:extLst>
          </p:cNvPr>
          <p:cNvPicPr>
            <a:picLocks noChangeAspect="1"/>
          </p:cNvPicPr>
          <p:nvPr/>
        </p:nvPicPr>
        <p:blipFill>
          <a:blip r:embed="rId3"/>
          <a:stretch>
            <a:fillRect/>
          </a:stretch>
        </p:blipFill>
        <p:spPr>
          <a:xfrm>
            <a:off x="4991594" y="5669573"/>
            <a:ext cx="962483" cy="593626"/>
          </a:xfrm>
          <a:prstGeom prst="rect">
            <a:avLst/>
          </a:prstGeom>
        </p:spPr>
      </p:pic>
      <p:pic>
        <p:nvPicPr>
          <p:cNvPr id="209" name="Picture 208">
            <a:extLst>
              <a:ext uri="{FF2B5EF4-FFF2-40B4-BE49-F238E27FC236}">
                <a16:creationId xmlns:a16="http://schemas.microsoft.com/office/drawing/2014/main" id="{0979520D-1815-DE9C-4BB5-997E524611C6}"/>
              </a:ext>
            </a:extLst>
          </p:cNvPr>
          <p:cNvPicPr>
            <a:picLocks noChangeAspect="1"/>
          </p:cNvPicPr>
          <p:nvPr/>
        </p:nvPicPr>
        <p:blipFill>
          <a:blip r:embed="rId3"/>
          <a:stretch>
            <a:fillRect/>
          </a:stretch>
        </p:blipFill>
        <p:spPr>
          <a:xfrm>
            <a:off x="4949055" y="2901017"/>
            <a:ext cx="962483" cy="593626"/>
          </a:xfrm>
          <a:prstGeom prst="rect">
            <a:avLst/>
          </a:prstGeom>
        </p:spPr>
      </p:pic>
      <p:pic>
        <p:nvPicPr>
          <p:cNvPr id="210" name="Picture 209">
            <a:extLst>
              <a:ext uri="{FF2B5EF4-FFF2-40B4-BE49-F238E27FC236}">
                <a16:creationId xmlns:a16="http://schemas.microsoft.com/office/drawing/2014/main" id="{1CF7167D-AAF9-1E75-9083-DD29C8A33AA4}"/>
              </a:ext>
            </a:extLst>
          </p:cNvPr>
          <p:cNvPicPr>
            <a:picLocks noChangeAspect="1"/>
          </p:cNvPicPr>
          <p:nvPr/>
        </p:nvPicPr>
        <p:blipFill>
          <a:blip r:embed="rId3"/>
          <a:stretch>
            <a:fillRect/>
          </a:stretch>
        </p:blipFill>
        <p:spPr>
          <a:xfrm>
            <a:off x="10925842" y="4184974"/>
            <a:ext cx="962483" cy="593626"/>
          </a:xfrm>
          <a:prstGeom prst="rect">
            <a:avLst/>
          </a:prstGeom>
        </p:spPr>
      </p:pic>
      <p:sp>
        <p:nvSpPr>
          <p:cNvPr id="212" name="TextBox 211">
            <a:extLst>
              <a:ext uri="{FF2B5EF4-FFF2-40B4-BE49-F238E27FC236}">
                <a16:creationId xmlns:a16="http://schemas.microsoft.com/office/drawing/2014/main" id="{0977791E-6B93-2CA2-006F-C90800ED2641}"/>
              </a:ext>
            </a:extLst>
          </p:cNvPr>
          <p:cNvSpPr txBox="1"/>
          <p:nvPr/>
        </p:nvSpPr>
        <p:spPr>
          <a:xfrm>
            <a:off x="220600" y="1814011"/>
            <a:ext cx="150201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Input Batch </a:t>
            </a:r>
          </a:p>
          <a:p>
            <a:pPr marL="0" marR="0" indent="0" algn="ctr" defTabSz="2438338" rtl="0" fontAlgn="auto" latinLnBrk="0" hangingPunct="0">
              <a:lnSpc>
                <a:spcPct val="100000"/>
              </a:lnSpc>
              <a:spcBef>
                <a:spcPts val="0"/>
              </a:spcBef>
              <a:spcAft>
                <a:spcPts val="0"/>
              </a:spcAft>
              <a:buClrTx/>
              <a:buSzTx/>
              <a:buFontTx/>
              <a:buNone/>
              <a:tabLst/>
            </a:pPr>
            <a:r>
              <a:rPr lang="en-US" sz="2000" dirty="0">
                <a:solidFill>
                  <a:srgbClr val="5E5E5E"/>
                </a:solidFill>
                <a:sym typeface="Helvetica Neue"/>
              </a:rPr>
              <a:t>Size </a:t>
            </a:r>
            <a:r>
              <a:rPr kumimoji="0" lang="en-US" sz="2000" b="0" i="0" u="none" strike="noStrike" cap="none" spc="0" normalizeH="0" baseline="0" dirty="0">
                <a:ln>
                  <a:noFill/>
                </a:ln>
                <a:solidFill>
                  <a:srgbClr val="5E5E5E"/>
                </a:solidFill>
                <a:effectLst/>
                <a:uFillTx/>
                <a:latin typeface="+mn-lt"/>
                <a:ea typeface="+mn-ea"/>
                <a:cs typeface="+mn-cs"/>
                <a:sym typeface="Helvetica Neue"/>
              </a:rPr>
              <a:t>= 16</a:t>
            </a:r>
          </a:p>
        </p:txBody>
      </p:sp>
      <p:sp>
        <p:nvSpPr>
          <p:cNvPr id="213" name="TextBox 212">
            <a:extLst>
              <a:ext uri="{FF2B5EF4-FFF2-40B4-BE49-F238E27FC236}">
                <a16:creationId xmlns:a16="http://schemas.microsoft.com/office/drawing/2014/main" id="{E20E3C69-762A-3BA6-1399-1846729D6DE7}"/>
              </a:ext>
            </a:extLst>
          </p:cNvPr>
          <p:cNvSpPr txBox="1"/>
          <p:nvPr/>
        </p:nvSpPr>
        <p:spPr>
          <a:xfrm>
            <a:off x="207629" y="4491465"/>
            <a:ext cx="150201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Input Batch </a:t>
            </a:r>
          </a:p>
          <a:p>
            <a:pPr marL="0" marR="0" indent="0" algn="ctr" defTabSz="2438338" rtl="0" fontAlgn="auto" latinLnBrk="0" hangingPunct="0">
              <a:lnSpc>
                <a:spcPct val="100000"/>
              </a:lnSpc>
              <a:spcBef>
                <a:spcPts val="0"/>
              </a:spcBef>
              <a:spcAft>
                <a:spcPts val="0"/>
              </a:spcAft>
              <a:buClrTx/>
              <a:buSzTx/>
              <a:buFontTx/>
              <a:buNone/>
              <a:tabLst/>
            </a:pPr>
            <a:r>
              <a:rPr lang="en-US" sz="2000" dirty="0">
                <a:solidFill>
                  <a:srgbClr val="5E5E5E"/>
                </a:solidFill>
                <a:sym typeface="Helvetica Neue"/>
              </a:rPr>
              <a:t>Size </a:t>
            </a:r>
            <a:r>
              <a:rPr kumimoji="0" lang="en-US" sz="2000" b="0" i="0" u="none" strike="noStrike" cap="none" spc="0" normalizeH="0" baseline="0" dirty="0">
                <a:ln>
                  <a:noFill/>
                </a:ln>
                <a:solidFill>
                  <a:srgbClr val="5E5E5E"/>
                </a:solidFill>
                <a:effectLst/>
                <a:uFillTx/>
                <a:latin typeface="+mn-lt"/>
                <a:ea typeface="+mn-ea"/>
                <a:cs typeface="+mn-cs"/>
                <a:sym typeface="Helvetica Neue"/>
              </a:rPr>
              <a:t>= 16</a:t>
            </a:r>
          </a:p>
        </p:txBody>
      </p:sp>
      <p:sp>
        <p:nvSpPr>
          <p:cNvPr id="214" name="TextBox 213">
            <a:extLst>
              <a:ext uri="{FF2B5EF4-FFF2-40B4-BE49-F238E27FC236}">
                <a16:creationId xmlns:a16="http://schemas.microsoft.com/office/drawing/2014/main" id="{02F08749-8860-DBF5-B17C-64440901C422}"/>
              </a:ext>
            </a:extLst>
          </p:cNvPr>
          <p:cNvSpPr txBox="1"/>
          <p:nvPr/>
        </p:nvSpPr>
        <p:spPr>
          <a:xfrm>
            <a:off x="5693332" y="2266332"/>
            <a:ext cx="171200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Output Batch </a:t>
            </a:r>
          </a:p>
          <a:p>
            <a:pPr marL="0" marR="0" indent="0" algn="ctr" defTabSz="2438338" rtl="0" fontAlgn="auto" latinLnBrk="0" hangingPunct="0">
              <a:lnSpc>
                <a:spcPct val="100000"/>
              </a:lnSpc>
              <a:spcBef>
                <a:spcPts val="0"/>
              </a:spcBef>
              <a:spcAft>
                <a:spcPts val="0"/>
              </a:spcAft>
              <a:buClrTx/>
              <a:buSzTx/>
              <a:buFontTx/>
              <a:buNone/>
              <a:tabLst/>
            </a:pPr>
            <a:r>
              <a:rPr lang="en-US" sz="2000" dirty="0">
                <a:solidFill>
                  <a:srgbClr val="5E5E5E"/>
                </a:solidFill>
                <a:sym typeface="Helvetica Neue"/>
              </a:rPr>
              <a:t>Size </a:t>
            </a:r>
            <a:r>
              <a:rPr kumimoji="0" lang="en-US" sz="2000" b="0" i="0" u="none" strike="noStrike" cap="none" spc="0" normalizeH="0" baseline="0" dirty="0">
                <a:ln>
                  <a:noFill/>
                </a:ln>
                <a:solidFill>
                  <a:srgbClr val="5E5E5E"/>
                </a:solidFill>
                <a:effectLst/>
                <a:uFillTx/>
                <a:latin typeface="+mn-lt"/>
                <a:ea typeface="+mn-ea"/>
                <a:cs typeface="+mn-cs"/>
                <a:sym typeface="Helvetica Neue"/>
              </a:rPr>
              <a:t>= 8</a:t>
            </a:r>
          </a:p>
        </p:txBody>
      </p:sp>
      <p:sp>
        <p:nvSpPr>
          <p:cNvPr id="216" name="TextBox 215">
            <a:extLst>
              <a:ext uri="{FF2B5EF4-FFF2-40B4-BE49-F238E27FC236}">
                <a16:creationId xmlns:a16="http://schemas.microsoft.com/office/drawing/2014/main" id="{45F35B7B-E74D-F0B4-A3BD-78EBF0977113}"/>
              </a:ext>
            </a:extLst>
          </p:cNvPr>
          <p:cNvSpPr txBox="1"/>
          <p:nvPr/>
        </p:nvSpPr>
        <p:spPr>
          <a:xfrm>
            <a:off x="5773380" y="4951428"/>
            <a:ext cx="171200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Output Batch </a:t>
            </a:r>
          </a:p>
          <a:p>
            <a:pPr marL="0" marR="0" indent="0" algn="ctr" defTabSz="2438338" rtl="0" fontAlgn="auto" latinLnBrk="0" hangingPunct="0">
              <a:lnSpc>
                <a:spcPct val="100000"/>
              </a:lnSpc>
              <a:spcBef>
                <a:spcPts val="0"/>
              </a:spcBef>
              <a:spcAft>
                <a:spcPts val="0"/>
              </a:spcAft>
              <a:buClrTx/>
              <a:buSzTx/>
              <a:buFontTx/>
              <a:buNone/>
              <a:tabLst/>
            </a:pPr>
            <a:r>
              <a:rPr lang="en-US" sz="2000" dirty="0">
                <a:solidFill>
                  <a:srgbClr val="5E5E5E"/>
                </a:solidFill>
                <a:sym typeface="Helvetica Neue"/>
              </a:rPr>
              <a:t>Size </a:t>
            </a:r>
            <a:r>
              <a:rPr kumimoji="0" lang="en-US" sz="2000" b="0" i="0" u="none" strike="noStrike" cap="none" spc="0" normalizeH="0" baseline="0" dirty="0">
                <a:ln>
                  <a:noFill/>
                </a:ln>
                <a:solidFill>
                  <a:srgbClr val="5E5E5E"/>
                </a:solidFill>
                <a:effectLst/>
                <a:uFillTx/>
                <a:latin typeface="+mn-lt"/>
                <a:ea typeface="+mn-ea"/>
                <a:cs typeface="+mn-cs"/>
                <a:sym typeface="Helvetica Neue"/>
              </a:rPr>
              <a:t>= 8</a:t>
            </a:r>
          </a:p>
        </p:txBody>
      </p:sp>
      <p:sp>
        <p:nvSpPr>
          <p:cNvPr id="217" name="by adapting execution per input">
            <a:extLst>
              <a:ext uri="{FF2B5EF4-FFF2-40B4-BE49-F238E27FC236}">
                <a16:creationId xmlns:a16="http://schemas.microsoft.com/office/drawing/2014/main" id="{178DB9A5-6174-029A-0B15-09A2FB9CA562}"/>
              </a:ext>
            </a:extLst>
          </p:cNvPr>
          <p:cNvSpPr txBox="1"/>
          <p:nvPr/>
        </p:nvSpPr>
        <p:spPr>
          <a:xfrm>
            <a:off x="747482" y="1254770"/>
            <a:ext cx="10985500" cy="467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solidFill>
                  <a:schemeClr val="bg2">
                    <a:lumMod val="10000"/>
                  </a:schemeClr>
                </a:solidFill>
                <a:latin typeface="Helvetica Neue"/>
                <a:ea typeface="Helvetica Neue"/>
                <a:cs typeface="Helvetica Neue"/>
                <a:sym typeface="Helvetica Neue"/>
              </a:rPr>
              <a:t>Compose splits to maintain overall batch size</a:t>
            </a:r>
            <a:endParaRPr sz="2750" kern="0" dirty="0">
              <a:solidFill>
                <a:schemeClr val="bg2">
                  <a:lumMod val="10000"/>
                </a:schemeClr>
              </a:solidFill>
              <a:latin typeface="Helvetica Neue"/>
              <a:ea typeface="Helvetica Neue"/>
              <a:cs typeface="Helvetica Neue"/>
              <a:sym typeface="Helvetica Neue"/>
            </a:endParaRPr>
          </a:p>
        </p:txBody>
      </p:sp>
      <p:sp>
        <p:nvSpPr>
          <p:cNvPr id="218" name="by adapting execution per input">
            <a:extLst>
              <a:ext uri="{FF2B5EF4-FFF2-40B4-BE49-F238E27FC236}">
                <a16:creationId xmlns:a16="http://schemas.microsoft.com/office/drawing/2014/main" id="{43D3A717-4E63-4040-2270-049F8D9E0313}"/>
              </a:ext>
            </a:extLst>
          </p:cNvPr>
          <p:cNvSpPr txBox="1"/>
          <p:nvPr/>
        </p:nvSpPr>
        <p:spPr>
          <a:xfrm>
            <a:off x="7405339" y="5508416"/>
            <a:ext cx="4446252" cy="1193800"/>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solidFill>
                  <a:srgbClr val="DC3E33"/>
                </a:solidFill>
                <a:latin typeface="Helvetica Neue"/>
                <a:ea typeface="Helvetica Neue"/>
                <a:cs typeface="Helvetica Neue"/>
                <a:sym typeface="Helvetica Neue"/>
              </a:rPr>
              <a:t>E</a:t>
            </a:r>
            <a:r>
              <a:rPr lang="en-US" sz="2400" i="1" kern="0" baseline="30000" dirty="0">
                <a:solidFill>
                  <a:srgbClr val="DC3E33"/>
                </a:solidFill>
                <a:latin typeface="Helvetica Neue"/>
                <a:ea typeface="Helvetica Neue"/>
                <a:cs typeface="Helvetica Neue"/>
                <a:sym typeface="Helvetica Neue"/>
              </a:rPr>
              <a:t>3</a:t>
            </a:r>
            <a:r>
              <a:rPr lang="en-US" sz="2400" i="1" kern="0" dirty="0">
                <a:solidFill>
                  <a:srgbClr val="DC3E33"/>
                </a:solidFill>
                <a:sym typeface="Helvetica Neue"/>
              </a:rPr>
              <a:t> can disable ramps inside splits for removing the exit checking overheads</a:t>
            </a:r>
            <a:endParaRPr sz="2400" i="1" kern="0" baseline="30000" dirty="0">
              <a:solidFill>
                <a:srgbClr val="DC3E33"/>
              </a:solidFill>
              <a:latin typeface="Helvetica Neue"/>
              <a:ea typeface="Helvetica Neue"/>
              <a:cs typeface="Helvetica Neue"/>
              <a:sym typeface="Helvetica Neue"/>
            </a:endParaRPr>
          </a:p>
        </p:txBody>
      </p:sp>
      <p:sp>
        <p:nvSpPr>
          <p:cNvPr id="219" name="Left-Right-Up Arrow 218">
            <a:extLst>
              <a:ext uri="{FF2B5EF4-FFF2-40B4-BE49-F238E27FC236}">
                <a16:creationId xmlns:a16="http://schemas.microsoft.com/office/drawing/2014/main" id="{83CEE7F3-DAEE-41C7-5B0A-2D232E7ED1A8}"/>
              </a:ext>
            </a:extLst>
          </p:cNvPr>
          <p:cNvSpPr/>
          <p:nvPr/>
        </p:nvSpPr>
        <p:spPr>
          <a:xfrm rot="5400000">
            <a:off x="6306384" y="3129049"/>
            <a:ext cx="1561081" cy="1579472"/>
          </a:xfrm>
          <a:prstGeom prst="leftRightUpArrow">
            <a:avLst>
              <a:gd name="adj1" fmla="val 10356"/>
              <a:gd name="adj2" fmla="val 15238"/>
              <a:gd name="adj3" fmla="val 25000"/>
            </a:avLst>
          </a:prstGeom>
          <a:solidFill>
            <a:srgbClr val="DC3E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0" name="by adapting execution per input">
            <a:extLst>
              <a:ext uri="{FF2B5EF4-FFF2-40B4-BE49-F238E27FC236}">
                <a16:creationId xmlns:a16="http://schemas.microsoft.com/office/drawing/2014/main" id="{AA653109-9B7E-8C27-C019-D89B6A3CBEB1}"/>
              </a:ext>
            </a:extLst>
          </p:cNvPr>
          <p:cNvSpPr txBox="1"/>
          <p:nvPr/>
        </p:nvSpPr>
        <p:spPr>
          <a:xfrm>
            <a:off x="7597065" y="1343069"/>
            <a:ext cx="4446252" cy="1193800"/>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solidFill>
                  <a:srgbClr val="DC3E33"/>
                </a:solidFill>
                <a:latin typeface="Helvetica Neue"/>
                <a:ea typeface="Helvetica Neue"/>
                <a:cs typeface="Helvetica Neue"/>
                <a:sym typeface="Helvetica Neue"/>
              </a:rPr>
              <a:t>E</a:t>
            </a:r>
            <a:r>
              <a:rPr lang="en-US" sz="2400" i="1" kern="0" baseline="30000" dirty="0">
                <a:solidFill>
                  <a:srgbClr val="DC3E33"/>
                </a:solidFill>
                <a:latin typeface="Helvetica Neue"/>
                <a:ea typeface="Helvetica Neue"/>
                <a:cs typeface="Helvetica Neue"/>
                <a:sym typeface="Helvetica Neue"/>
              </a:rPr>
              <a:t>3</a:t>
            </a:r>
            <a:r>
              <a:rPr lang="en-US" sz="2400" i="1" kern="0" dirty="0">
                <a:solidFill>
                  <a:srgbClr val="DC3E33"/>
                </a:solidFill>
                <a:sym typeface="Helvetica Neue"/>
              </a:rPr>
              <a:t> pipelines the execution to overlap computation and communication across splits </a:t>
            </a:r>
            <a:endParaRPr sz="2400" i="1" kern="0" baseline="30000" dirty="0">
              <a:solidFill>
                <a:srgbClr val="DC3E33"/>
              </a:solidFill>
              <a:latin typeface="Helvetica Neue"/>
              <a:ea typeface="Helvetica Neue"/>
              <a:cs typeface="Helvetica Neue"/>
              <a:sym typeface="Helvetica Neue"/>
            </a:endParaRPr>
          </a:p>
        </p:txBody>
      </p:sp>
      <p:grpSp>
        <p:nvGrpSpPr>
          <p:cNvPr id="224" name="Group 223">
            <a:extLst>
              <a:ext uri="{FF2B5EF4-FFF2-40B4-BE49-F238E27FC236}">
                <a16:creationId xmlns:a16="http://schemas.microsoft.com/office/drawing/2014/main" id="{7916E3D1-C481-1D0A-69A4-C0E4C7BE120C}"/>
              </a:ext>
            </a:extLst>
          </p:cNvPr>
          <p:cNvGrpSpPr/>
          <p:nvPr/>
        </p:nvGrpSpPr>
        <p:grpSpPr>
          <a:xfrm>
            <a:off x="1378725" y="3375041"/>
            <a:ext cx="8468222" cy="3527508"/>
            <a:chOff x="1378725" y="3375041"/>
            <a:chExt cx="8468222" cy="3527508"/>
          </a:xfrm>
        </p:grpSpPr>
        <p:sp>
          <p:nvSpPr>
            <p:cNvPr id="221" name="Rectangle 220">
              <a:extLst>
                <a:ext uri="{FF2B5EF4-FFF2-40B4-BE49-F238E27FC236}">
                  <a16:creationId xmlns:a16="http://schemas.microsoft.com/office/drawing/2014/main" id="{E893C373-7E14-071C-B798-95A17EA3D507}"/>
                </a:ext>
              </a:extLst>
            </p:cNvPr>
            <p:cNvSpPr/>
            <p:nvPr/>
          </p:nvSpPr>
          <p:spPr>
            <a:xfrm>
              <a:off x="1485629" y="3375041"/>
              <a:ext cx="2349771" cy="8099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2" name="Rectangle 221">
              <a:extLst>
                <a:ext uri="{FF2B5EF4-FFF2-40B4-BE49-F238E27FC236}">
                  <a16:creationId xmlns:a16="http://schemas.microsoft.com/office/drawing/2014/main" id="{58B2FA06-7A5F-3890-E4CA-B994EEC61543}"/>
                </a:ext>
              </a:extLst>
            </p:cNvPr>
            <p:cNvSpPr/>
            <p:nvPr/>
          </p:nvSpPr>
          <p:spPr>
            <a:xfrm>
              <a:off x="1378725" y="6092616"/>
              <a:ext cx="2349771" cy="8099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3" name="Rectangle 222">
              <a:extLst>
                <a:ext uri="{FF2B5EF4-FFF2-40B4-BE49-F238E27FC236}">
                  <a16:creationId xmlns:a16="http://schemas.microsoft.com/office/drawing/2014/main" id="{6BCDD8C5-C1E8-F8CC-A422-02222539AE35}"/>
                </a:ext>
              </a:extLst>
            </p:cNvPr>
            <p:cNvSpPr/>
            <p:nvPr/>
          </p:nvSpPr>
          <p:spPr>
            <a:xfrm>
              <a:off x="7497176" y="4623679"/>
              <a:ext cx="2349771" cy="8099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48615661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par>
                                <p:cTn id="8" presetID="9" presetClass="entr" presetSubtype="0"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dissolve">
                                      <p:cBhvr>
                                        <p:cTn id="10" dur="500"/>
                                        <p:tgtEl>
                                          <p:spTgt spid="209"/>
                                        </p:tgtEl>
                                      </p:cBhvr>
                                    </p:animEffect>
                                  </p:childTnLst>
                                </p:cTn>
                              </p:par>
                              <p:par>
                                <p:cTn id="11" presetID="9"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dissolve">
                                      <p:cBhvr>
                                        <p:cTn id="13" dur="500"/>
                                        <p:tgtEl>
                                          <p:spTgt spid="58"/>
                                        </p:tgtEl>
                                      </p:cBhvr>
                                    </p:animEffect>
                                  </p:childTnLst>
                                </p:cTn>
                              </p:par>
                              <p:par>
                                <p:cTn id="14" presetID="9" presetClass="entr" presetSubtype="0" fill="hold" nodeType="withEffect">
                                  <p:stCondLst>
                                    <p:cond delay="0"/>
                                  </p:stCondLst>
                                  <p:childTnLst>
                                    <p:set>
                                      <p:cBhvr>
                                        <p:cTn id="15" dur="1" fill="hold">
                                          <p:stCondLst>
                                            <p:cond delay="0"/>
                                          </p:stCondLst>
                                        </p:cTn>
                                        <p:tgtEl>
                                          <p:spTgt spid="207"/>
                                        </p:tgtEl>
                                        <p:attrNameLst>
                                          <p:attrName>style.visibility</p:attrName>
                                        </p:attrNameLst>
                                      </p:cBhvr>
                                      <p:to>
                                        <p:strVal val="visible"/>
                                      </p:to>
                                    </p:set>
                                    <p:animEffect transition="in" filter="dissolve">
                                      <p:cBhvr>
                                        <p:cTn id="16" dur="500"/>
                                        <p:tgtEl>
                                          <p:spTgt spid="20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12"/>
                                        </p:tgtEl>
                                        <p:attrNameLst>
                                          <p:attrName>style.visibility</p:attrName>
                                        </p:attrNameLst>
                                      </p:cBhvr>
                                      <p:to>
                                        <p:strVal val="visible"/>
                                      </p:to>
                                    </p:set>
                                    <p:animEffect transition="in" filter="dissolve">
                                      <p:cBhvr>
                                        <p:cTn id="21" dur="500"/>
                                        <p:tgtEl>
                                          <p:spTgt spid="21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13"/>
                                        </p:tgtEl>
                                        <p:attrNameLst>
                                          <p:attrName>style.visibility</p:attrName>
                                        </p:attrNameLst>
                                      </p:cBhvr>
                                      <p:to>
                                        <p:strVal val="visible"/>
                                      </p:to>
                                    </p:set>
                                    <p:animEffect transition="in" filter="dissolve">
                                      <p:cBhvr>
                                        <p:cTn id="24" dur="500"/>
                                        <p:tgtEl>
                                          <p:spTgt spid="2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14"/>
                                        </p:tgtEl>
                                        <p:attrNameLst>
                                          <p:attrName>style.visibility</p:attrName>
                                        </p:attrNameLst>
                                      </p:cBhvr>
                                      <p:to>
                                        <p:strVal val="visible"/>
                                      </p:to>
                                    </p:set>
                                    <p:animEffect transition="in" filter="dissolve">
                                      <p:cBhvr>
                                        <p:cTn id="29" dur="500"/>
                                        <p:tgtEl>
                                          <p:spTgt spid="21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16"/>
                                        </p:tgtEl>
                                        <p:attrNameLst>
                                          <p:attrName>style.visibility</p:attrName>
                                        </p:attrNameLst>
                                      </p:cBhvr>
                                      <p:to>
                                        <p:strVal val="visible"/>
                                      </p:to>
                                    </p:set>
                                    <p:animEffect transition="in" filter="dissolve">
                                      <p:cBhvr>
                                        <p:cTn id="32" dur="500"/>
                                        <p:tgtEl>
                                          <p:spTgt spid="2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9"/>
                                        </p:tgtEl>
                                        <p:attrNameLst>
                                          <p:attrName>style.visibility</p:attrName>
                                        </p:attrNameLst>
                                      </p:cBhvr>
                                      <p:to>
                                        <p:strVal val="visible"/>
                                      </p:to>
                                    </p:set>
                                    <p:animEffect transition="in" filter="wipe(left)">
                                      <p:cBhvr>
                                        <p:cTn id="37" dur="500"/>
                                        <p:tgtEl>
                                          <p:spTgt spid="2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dissolve">
                                      <p:cBhvr>
                                        <p:cTn id="42" dur="500"/>
                                        <p:tgtEl>
                                          <p:spTgt spid="204"/>
                                        </p:tgtEl>
                                      </p:cBhvr>
                                    </p:animEffect>
                                  </p:childTnLst>
                                </p:cTn>
                              </p:par>
                              <p:par>
                                <p:cTn id="43" presetID="9" presetClass="entr" presetSubtype="0" fill="hold" nodeType="withEffect">
                                  <p:stCondLst>
                                    <p:cond delay="0"/>
                                  </p:stCondLst>
                                  <p:childTnLst>
                                    <p:set>
                                      <p:cBhvr>
                                        <p:cTn id="44" dur="1" fill="hold">
                                          <p:stCondLst>
                                            <p:cond delay="0"/>
                                          </p:stCondLst>
                                        </p:cTn>
                                        <p:tgtEl>
                                          <p:spTgt spid="210"/>
                                        </p:tgtEl>
                                        <p:attrNameLst>
                                          <p:attrName>style.visibility</p:attrName>
                                        </p:attrNameLst>
                                      </p:cBhvr>
                                      <p:to>
                                        <p:strVal val="visible"/>
                                      </p:to>
                                    </p:set>
                                    <p:animEffect transition="in" filter="dissolve">
                                      <p:cBhvr>
                                        <p:cTn id="45" dur="500"/>
                                        <p:tgtEl>
                                          <p:spTgt spid="210"/>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20"/>
                                        </p:tgtEl>
                                        <p:attrNameLst>
                                          <p:attrName>style.visibility</p:attrName>
                                        </p:attrNameLst>
                                      </p:cBhvr>
                                      <p:to>
                                        <p:strVal val="visible"/>
                                      </p:to>
                                    </p:set>
                                    <p:animEffect transition="in" filter="dissolve">
                                      <p:cBhvr>
                                        <p:cTn id="50" dur="500"/>
                                        <p:tgtEl>
                                          <p:spTgt spid="22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18"/>
                                        </p:tgtEl>
                                        <p:attrNameLst>
                                          <p:attrName>style.visibility</p:attrName>
                                        </p:attrNameLst>
                                      </p:cBhvr>
                                      <p:to>
                                        <p:strVal val="visible"/>
                                      </p:to>
                                    </p:set>
                                    <p:animEffect transition="in" filter="dissolve">
                                      <p:cBhvr>
                                        <p:cTn id="55" dur="500"/>
                                        <p:tgtEl>
                                          <p:spTgt spid="218"/>
                                        </p:tgtEl>
                                      </p:cBhvr>
                                    </p:animEffect>
                                  </p:childTnLst>
                                </p:cTn>
                              </p:par>
                              <p:par>
                                <p:cTn id="56" presetID="9" presetClass="entr" presetSubtype="0" fill="hold" nodeType="withEffect">
                                  <p:stCondLst>
                                    <p:cond delay="0"/>
                                  </p:stCondLst>
                                  <p:childTnLst>
                                    <p:set>
                                      <p:cBhvr>
                                        <p:cTn id="57" dur="1" fill="hold">
                                          <p:stCondLst>
                                            <p:cond delay="0"/>
                                          </p:stCondLst>
                                        </p:cTn>
                                        <p:tgtEl>
                                          <p:spTgt spid="224"/>
                                        </p:tgtEl>
                                        <p:attrNameLst>
                                          <p:attrName>style.visibility</p:attrName>
                                        </p:attrNameLst>
                                      </p:cBhvr>
                                      <p:to>
                                        <p:strVal val="visible"/>
                                      </p:to>
                                    </p:set>
                                    <p:animEffect transition="in" filter="dissolve">
                                      <p:cBhvr>
                                        <p:cTn id="58"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213" grpId="0"/>
      <p:bldP spid="214" grpId="0"/>
      <p:bldP spid="216" grpId="0"/>
      <p:bldP spid="218" grpId="0" animBg="1"/>
      <p:bldP spid="219" grpId="0" animBg="1"/>
      <p:bldP spid="2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7DFD9-A525-56FB-A3C0-1FECA9159A28}"/>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122569D7-7611-C74D-6B9A-D34CB6A19498}"/>
              </a:ext>
            </a:extLst>
          </p:cNvPr>
          <p:cNvSpPr txBox="1">
            <a:spLocks noGrp="1"/>
          </p:cNvSpPr>
          <p:nvPr>
            <p:ph type="title"/>
          </p:nvPr>
        </p:nvSpPr>
        <p:spPr>
          <a:xfrm>
            <a:off x="603250" y="538680"/>
            <a:ext cx="10985500" cy="716582"/>
          </a:xfrm>
          <a:prstGeom prst="rect">
            <a:avLst/>
          </a:prstGeom>
        </p:spPr>
        <p:txBody>
          <a:bodyPr>
            <a:normAutofit/>
          </a:bodyPr>
          <a:lstStyle/>
          <a:p>
            <a:r>
              <a:rPr sz="4000" dirty="0"/>
              <a:t>E</a:t>
            </a:r>
            <a:r>
              <a:rPr lang="en-US" sz="4000" baseline="30000" dirty="0"/>
              <a:t>3</a:t>
            </a:r>
            <a:r>
              <a:rPr lang="en-US" sz="4000" dirty="0"/>
              <a:t>’s Optimization Problem</a:t>
            </a:r>
            <a:endParaRPr sz="4000" dirty="0"/>
          </a:p>
        </p:txBody>
      </p:sp>
      <p:sp>
        <p:nvSpPr>
          <p:cNvPr id="2" name="Rectangle 1">
            <a:extLst>
              <a:ext uri="{FF2B5EF4-FFF2-40B4-BE49-F238E27FC236}">
                <a16:creationId xmlns:a16="http://schemas.microsoft.com/office/drawing/2014/main" id="{2F8A72A2-DE26-56DC-0B9E-E7C72564B680}"/>
              </a:ext>
            </a:extLst>
          </p:cNvPr>
          <p:cNvSpPr/>
          <p:nvPr/>
        </p:nvSpPr>
        <p:spPr>
          <a:xfrm>
            <a:off x="4092343" y="2955694"/>
            <a:ext cx="3943350" cy="1415772"/>
          </a:xfrm>
          <a:prstGeom prst="rect">
            <a:avLst/>
          </a:prstGeom>
          <a:solidFill>
            <a:srgbClr val="DC3E33"/>
          </a:solidFill>
          <a:ln w="381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0" tIns="457200" rIns="457200" bIns="4572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E</a:t>
            </a:r>
            <a:r>
              <a:rPr kumimoji="0" lang="en-US" sz="3200" b="0" i="0" u="none" strike="noStrike" cap="none" spc="0" normalizeH="0" baseline="30000" dirty="0">
                <a:ln>
                  <a:noFill/>
                </a:ln>
                <a:solidFill>
                  <a:srgbClr val="FFFFFF"/>
                </a:solidFill>
                <a:effectLst/>
                <a:uFillTx/>
                <a:latin typeface="Helvetica Neue Medium"/>
                <a:ea typeface="Helvetica Neue Medium"/>
                <a:cs typeface="Helvetica Neue Medium"/>
                <a:sym typeface="Helvetica Neue Medium"/>
              </a:rPr>
              <a:t>3</a:t>
            </a:r>
            <a:r>
              <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Optimizer</a:t>
            </a:r>
          </a:p>
        </p:txBody>
      </p:sp>
      <p:sp>
        <p:nvSpPr>
          <p:cNvPr id="3" name="TextBox 2">
            <a:extLst>
              <a:ext uri="{FF2B5EF4-FFF2-40B4-BE49-F238E27FC236}">
                <a16:creationId xmlns:a16="http://schemas.microsoft.com/office/drawing/2014/main" id="{B9185DBA-FFC0-5AF7-0C64-347913B4C3CB}"/>
              </a:ext>
            </a:extLst>
          </p:cNvPr>
          <p:cNvSpPr txBox="1"/>
          <p:nvPr/>
        </p:nvSpPr>
        <p:spPr>
          <a:xfrm>
            <a:off x="1371499" y="3725384"/>
            <a:ext cx="1863588" cy="471924"/>
          </a:xfrm>
          <a:prstGeom prst="rect">
            <a:avLst/>
          </a:prstGeom>
          <a:noFill/>
          <a:ln w="127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defPPr>
              <a:defRPr lang="en-US"/>
            </a:defPPr>
            <a:lvl1pPr marR="0" indent="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DC3E33"/>
                </a:solidFill>
                <a:effectLst/>
                <a:uFillTx/>
              </a:defRPr>
            </a:lvl1pPr>
          </a:lstStyle>
          <a:p>
            <a:r>
              <a:rPr lang="en-US" dirty="0">
                <a:sym typeface="Helvetica Neue"/>
              </a:rPr>
              <a:t>Batch Profile</a:t>
            </a:r>
          </a:p>
        </p:txBody>
      </p:sp>
      <p:sp>
        <p:nvSpPr>
          <p:cNvPr id="4" name="TextBox 3">
            <a:extLst>
              <a:ext uri="{FF2B5EF4-FFF2-40B4-BE49-F238E27FC236}">
                <a16:creationId xmlns:a16="http://schemas.microsoft.com/office/drawing/2014/main" id="{7B923B41-F828-D2E7-D8C3-0F5E8C10EA78}"/>
              </a:ext>
            </a:extLst>
          </p:cNvPr>
          <p:cNvSpPr txBox="1"/>
          <p:nvPr/>
        </p:nvSpPr>
        <p:spPr>
          <a:xfrm>
            <a:off x="1317446" y="2752779"/>
            <a:ext cx="1971694" cy="471924"/>
          </a:xfrm>
          <a:prstGeom prst="rect">
            <a:avLst/>
          </a:prstGeom>
          <a:noFill/>
          <a:ln w="127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defPPr>
              <a:defRPr lang="en-US"/>
            </a:defPPr>
            <a:lvl1pPr marR="0" indent="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DC3E33"/>
                </a:solidFill>
                <a:effectLst/>
                <a:uFillTx/>
              </a:defRPr>
            </a:lvl1pPr>
          </a:lstStyle>
          <a:p>
            <a:r>
              <a:rPr lang="en-US" dirty="0">
                <a:sym typeface="Helvetica Neue"/>
              </a:rPr>
              <a:t>Request Rate</a:t>
            </a:r>
          </a:p>
        </p:txBody>
      </p:sp>
      <p:sp>
        <p:nvSpPr>
          <p:cNvPr id="6" name="TextBox 5">
            <a:extLst>
              <a:ext uri="{FF2B5EF4-FFF2-40B4-BE49-F238E27FC236}">
                <a16:creationId xmlns:a16="http://schemas.microsoft.com/office/drawing/2014/main" id="{4F07B622-1ABF-1982-440D-2FA4ECE2375D}"/>
              </a:ext>
            </a:extLst>
          </p:cNvPr>
          <p:cNvSpPr txBox="1"/>
          <p:nvPr/>
        </p:nvSpPr>
        <p:spPr>
          <a:xfrm>
            <a:off x="1522182" y="4726747"/>
            <a:ext cx="1562223" cy="471924"/>
          </a:xfrm>
          <a:prstGeom prst="rect">
            <a:avLst/>
          </a:prstGeom>
          <a:noFill/>
          <a:ln w="127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defPPr>
              <a:defRPr lang="en-US"/>
            </a:defPPr>
            <a:lvl1pPr marR="0" indent="0" algn="ctr" defTabSz="2438338"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DC3E33"/>
                </a:solidFill>
                <a:effectLst/>
                <a:uFillTx/>
              </a:defRPr>
            </a:lvl1pPr>
          </a:lstStyle>
          <a:p>
            <a:r>
              <a:rPr lang="en-US" dirty="0">
                <a:sym typeface="Helvetica Neue"/>
              </a:rPr>
              <a:t>Resources</a:t>
            </a:r>
          </a:p>
        </p:txBody>
      </p:sp>
      <p:sp>
        <p:nvSpPr>
          <p:cNvPr id="7" name="TextBox 6">
            <a:extLst>
              <a:ext uri="{FF2B5EF4-FFF2-40B4-BE49-F238E27FC236}">
                <a16:creationId xmlns:a16="http://schemas.microsoft.com/office/drawing/2014/main" id="{A89180EE-CB04-E317-5DAD-E564694729F4}"/>
              </a:ext>
            </a:extLst>
          </p:cNvPr>
          <p:cNvSpPr txBox="1"/>
          <p:nvPr/>
        </p:nvSpPr>
        <p:spPr>
          <a:xfrm>
            <a:off x="1673313" y="1780174"/>
            <a:ext cx="1259960" cy="471924"/>
          </a:xfrm>
          <a:prstGeom prst="rect">
            <a:avLst/>
          </a:prstGeom>
          <a:noFill/>
          <a:ln w="127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DC3E33"/>
                </a:solidFill>
                <a:effectLst/>
                <a:uFillTx/>
                <a:latin typeface="+mn-lt"/>
                <a:ea typeface="+mn-ea"/>
                <a:cs typeface="+mn-cs"/>
                <a:sym typeface="Helvetica Neue"/>
              </a:rPr>
              <a:t>EE-DNN</a:t>
            </a:r>
          </a:p>
        </p:txBody>
      </p:sp>
      <p:sp>
        <p:nvSpPr>
          <p:cNvPr id="8" name="by adapting execution per input">
            <a:extLst>
              <a:ext uri="{FF2B5EF4-FFF2-40B4-BE49-F238E27FC236}">
                <a16:creationId xmlns:a16="http://schemas.microsoft.com/office/drawing/2014/main" id="{15352E91-7AC5-2B7D-DF66-080A8DAC451A}"/>
              </a:ext>
            </a:extLst>
          </p:cNvPr>
          <p:cNvSpPr txBox="1"/>
          <p:nvPr/>
        </p:nvSpPr>
        <p:spPr>
          <a:xfrm>
            <a:off x="1522182" y="6097760"/>
            <a:ext cx="9436099" cy="467390"/>
          </a:xfrm>
          <a:prstGeom prst="rect">
            <a:avLst/>
          </a:prstGeom>
          <a:solidFill>
            <a:schemeClr val="bg1"/>
          </a:solidFill>
          <a:ln w="12700">
            <a:solidFill>
              <a:srgbClr val="DC3E3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b="1" kern="0" dirty="0">
                <a:solidFill>
                  <a:srgbClr val="DC3E33"/>
                </a:solidFill>
                <a:latin typeface="Helvetica Neue"/>
                <a:ea typeface="Helvetica Neue"/>
                <a:cs typeface="Helvetica Neue"/>
                <a:sym typeface="Helvetica Neue"/>
              </a:rPr>
              <a:t>Details of the optimization formulation in the paper!</a:t>
            </a:r>
            <a:endParaRPr sz="2400" b="1" kern="0" baseline="30000" dirty="0">
              <a:solidFill>
                <a:srgbClr val="DC3E33"/>
              </a:solidFill>
              <a:latin typeface="Helvetica Neue"/>
              <a:ea typeface="Helvetica Neue"/>
              <a:cs typeface="Helvetica Neue"/>
              <a:sym typeface="Helvetica Neue"/>
            </a:endParaRPr>
          </a:p>
        </p:txBody>
      </p:sp>
      <p:sp>
        <p:nvSpPr>
          <p:cNvPr id="11" name="TextBox 10">
            <a:extLst>
              <a:ext uri="{FF2B5EF4-FFF2-40B4-BE49-F238E27FC236}">
                <a16:creationId xmlns:a16="http://schemas.microsoft.com/office/drawing/2014/main" id="{0DB4A610-83DB-75CC-E9C8-8971825373BE}"/>
              </a:ext>
            </a:extLst>
          </p:cNvPr>
          <p:cNvSpPr txBox="1"/>
          <p:nvPr/>
        </p:nvSpPr>
        <p:spPr>
          <a:xfrm>
            <a:off x="8951149" y="2072599"/>
            <a:ext cx="2148024" cy="471924"/>
          </a:xfrm>
          <a:prstGeom prst="rect">
            <a:avLst/>
          </a:prstGeom>
          <a:solidFill>
            <a:schemeClr val="bg1"/>
          </a:solidFill>
          <a:ln w="127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DC3E33"/>
                </a:solidFill>
                <a:effectLst/>
                <a:uFillTx/>
                <a:latin typeface="+mn-lt"/>
                <a:ea typeface="+mn-ea"/>
                <a:cs typeface="+mn-cs"/>
                <a:sym typeface="Helvetica Neue"/>
              </a:rPr>
              <a:t>Split Locations</a:t>
            </a:r>
          </a:p>
        </p:txBody>
      </p:sp>
      <p:sp>
        <p:nvSpPr>
          <p:cNvPr id="17" name="TextBox 16">
            <a:extLst>
              <a:ext uri="{FF2B5EF4-FFF2-40B4-BE49-F238E27FC236}">
                <a16:creationId xmlns:a16="http://schemas.microsoft.com/office/drawing/2014/main" id="{79BE2D0C-07D7-4FB9-EDA8-36AE4E4F4600}"/>
              </a:ext>
            </a:extLst>
          </p:cNvPr>
          <p:cNvSpPr txBox="1"/>
          <p:nvPr/>
        </p:nvSpPr>
        <p:spPr>
          <a:xfrm>
            <a:off x="8816709" y="3322106"/>
            <a:ext cx="2829301" cy="471924"/>
          </a:xfrm>
          <a:prstGeom prst="rect">
            <a:avLst/>
          </a:prstGeom>
          <a:solidFill>
            <a:schemeClr val="bg1"/>
          </a:solidFill>
          <a:ln w="127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DC3E33"/>
                </a:solidFill>
                <a:effectLst/>
                <a:uFillTx/>
                <a:latin typeface="+mn-lt"/>
                <a:ea typeface="+mn-ea"/>
                <a:cs typeface="+mn-cs"/>
                <a:sym typeface="Helvetica Neue"/>
              </a:rPr>
              <a:t>Number of Replicas</a:t>
            </a:r>
          </a:p>
        </p:txBody>
      </p:sp>
      <p:sp>
        <p:nvSpPr>
          <p:cNvPr id="18" name="TextBox 17">
            <a:extLst>
              <a:ext uri="{FF2B5EF4-FFF2-40B4-BE49-F238E27FC236}">
                <a16:creationId xmlns:a16="http://schemas.microsoft.com/office/drawing/2014/main" id="{6CCE34CC-DBDA-877C-86DC-E8C667064D42}"/>
              </a:ext>
            </a:extLst>
          </p:cNvPr>
          <p:cNvSpPr txBox="1"/>
          <p:nvPr/>
        </p:nvSpPr>
        <p:spPr>
          <a:xfrm>
            <a:off x="8562184" y="4490785"/>
            <a:ext cx="3338350" cy="471924"/>
          </a:xfrm>
          <a:prstGeom prst="rect">
            <a:avLst/>
          </a:prstGeom>
          <a:solidFill>
            <a:schemeClr val="bg1"/>
          </a:solidFill>
          <a:ln w="127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DC3E33"/>
                </a:solidFill>
                <a:effectLst/>
                <a:uFillTx/>
                <a:latin typeface="+mn-lt"/>
                <a:ea typeface="+mn-ea"/>
                <a:cs typeface="+mn-cs"/>
                <a:sym typeface="Helvetica Neue"/>
              </a:rPr>
              <a:t>Resource for</a:t>
            </a:r>
            <a:r>
              <a:rPr kumimoji="0" lang="en-US" sz="2400" b="0" i="0" u="none" strike="noStrike" cap="none" spc="0" normalizeH="0" dirty="0">
                <a:ln>
                  <a:noFill/>
                </a:ln>
                <a:solidFill>
                  <a:srgbClr val="DC3E33"/>
                </a:solidFill>
                <a:effectLst/>
                <a:uFillTx/>
                <a:latin typeface="+mn-lt"/>
                <a:ea typeface="+mn-ea"/>
                <a:cs typeface="+mn-cs"/>
                <a:sym typeface="Helvetica Neue"/>
              </a:rPr>
              <a:t> E</a:t>
            </a:r>
            <a:r>
              <a:rPr kumimoji="0" lang="en-US" sz="2400" b="0" i="0" u="none" strike="noStrike" cap="none" spc="0" normalizeH="0" baseline="0" dirty="0">
                <a:ln>
                  <a:noFill/>
                </a:ln>
                <a:solidFill>
                  <a:srgbClr val="DC3E33"/>
                </a:solidFill>
                <a:effectLst/>
                <a:uFillTx/>
                <a:latin typeface="+mn-lt"/>
                <a:ea typeface="+mn-ea"/>
                <a:cs typeface="+mn-cs"/>
                <a:sym typeface="Helvetica Neue"/>
              </a:rPr>
              <a:t>ach Split</a:t>
            </a:r>
          </a:p>
        </p:txBody>
      </p:sp>
      <p:sp>
        <p:nvSpPr>
          <p:cNvPr id="19" name="Right Brace 18">
            <a:extLst>
              <a:ext uri="{FF2B5EF4-FFF2-40B4-BE49-F238E27FC236}">
                <a16:creationId xmlns:a16="http://schemas.microsoft.com/office/drawing/2014/main" id="{A4829E06-E788-22DD-48A4-8029E1D72092}"/>
              </a:ext>
            </a:extLst>
          </p:cNvPr>
          <p:cNvSpPr/>
          <p:nvPr/>
        </p:nvSpPr>
        <p:spPr>
          <a:xfrm>
            <a:off x="3289140" y="1892300"/>
            <a:ext cx="597060" cy="3492500"/>
          </a:xfrm>
          <a:prstGeom prst="rightBrace">
            <a:avLst/>
          </a:prstGeom>
          <a:noFill/>
          <a:ln w="25400" cap="flat">
            <a:solidFill>
              <a:srgbClr val="DC3E3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0" name="Right Brace 19">
            <a:extLst>
              <a:ext uri="{FF2B5EF4-FFF2-40B4-BE49-F238E27FC236}">
                <a16:creationId xmlns:a16="http://schemas.microsoft.com/office/drawing/2014/main" id="{2F725D9D-A06B-D55C-F8ED-7AE850EFD56C}"/>
              </a:ext>
            </a:extLst>
          </p:cNvPr>
          <p:cNvSpPr/>
          <p:nvPr/>
        </p:nvSpPr>
        <p:spPr>
          <a:xfrm>
            <a:off x="7909137" y="1824611"/>
            <a:ext cx="597060" cy="3492500"/>
          </a:xfrm>
          <a:prstGeom prst="rightBrace">
            <a:avLst/>
          </a:prstGeom>
          <a:noFill/>
          <a:ln w="25400" cap="flat">
            <a:solidFill>
              <a:srgbClr val="DC3E3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1315013579"/>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11"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F4FF3-E37F-2E48-D31A-AF369AF7019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7DC6AF7-AE28-1F06-05CB-550F9A5271E9}"/>
              </a:ext>
            </a:extLst>
          </p:cNvPr>
          <p:cNvSpPr/>
          <p:nvPr/>
        </p:nvSpPr>
        <p:spPr>
          <a:xfrm>
            <a:off x="2595033" y="4035119"/>
            <a:ext cx="3221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DE015D5F-C77E-B02B-5125-ABAF014795A9}"/>
              </a:ext>
            </a:extLst>
          </p:cNvPr>
          <p:cNvSpPr/>
          <p:nvPr/>
        </p:nvSpPr>
        <p:spPr>
          <a:xfrm>
            <a:off x="8035693" y="2625815"/>
            <a:ext cx="3221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15B9C7B9-AEB8-1FA1-C475-4C666DF0EE8F}"/>
              </a:ext>
            </a:extLst>
          </p:cNvPr>
          <p:cNvSpPr/>
          <p:nvPr/>
        </p:nvSpPr>
        <p:spPr>
          <a:xfrm>
            <a:off x="6490776" y="4035119"/>
            <a:ext cx="3221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AF7E5B53-8F5A-56FF-51F6-40E45D0FA58F}"/>
              </a:ext>
            </a:extLst>
          </p:cNvPr>
          <p:cNvSpPr/>
          <p:nvPr/>
        </p:nvSpPr>
        <p:spPr>
          <a:xfrm>
            <a:off x="6490775" y="4648377"/>
            <a:ext cx="3221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5" name="Picture 4">
            <a:extLst>
              <a:ext uri="{FF2B5EF4-FFF2-40B4-BE49-F238E27FC236}">
                <a16:creationId xmlns:a16="http://schemas.microsoft.com/office/drawing/2014/main" id="{4B14CBB4-672A-012F-354C-30CABDC4DAD6}"/>
              </a:ext>
            </a:extLst>
          </p:cNvPr>
          <p:cNvPicPr>
            <a:picLocks noChangeAspect="1"/>
          </p:cNvPicPr>
          <p:nvPr/>
        </p:nvPicPr>
        <p:blipFill>
          <a:blip r:embed="rId3"/>
          <a:stretch>
            <a:fillRect/>
          </a:stretch>
        </p:blipFill>
        <p:spPr>
          <a:xfrm>
            <a:off x="3378113" y="2593852"/>
            <a:ext cx="8440499" cy="2484070"/>
          </a:xfrm>
          <a:prstGeom prst="rect">
            <a:avLst/>
          </a:prstGeom>
        </p:spPr>
      </p:pic>
      <p:sp>
        <p:nvSpPr>
          <p:cNvPr id="4" name="Early Exits Enables Finer-Grained Inference">
            <a:extLst>
              <a:ext uri="{FF2B5EF4-FFF2-40B4-BE49-F238E27FC236}">
                <a16:creationId xmlns:a16="http://schemas.microsoft.com/office/drawing/2014/main" id="{123F9EDE-BFE2-F088-45FE-E23D358D5622}"/>
              </a:ext>
            </a:extLst>
          </p:cNvPr>
          <p:cNvSpPr txBox="1">
            <a:spLocks noGrp="1"/>
          </p:cNvSpPr>
          <p:nvPr>
            <p:ph type="title"/>
          </p:nvPr>
        </p:nvSpPr>
        <p:spPr>
          <a:xfrm>
            <a:off x="603250" y="538680"/>
            <a:ext cx="10985500" cy="716582"/>
          </a:xfrm>
          <a:prstGeom prst="rect">
            <a:avLst/>
          </a:prstGeom>
        </p:spPr>
        <p:txBody>
          <a:bodyPr>
            <a:normAutofit/>
          </a:bodyPr>
          <a:lstStyle/>
          <a:p>
            <a:r>
              <a:rPr sz="4000" dirty="0"/>
              <a:t>E</a:t>
            </a:r>
            <a:r>
              <a:rPr lang="en-US" sz="4000" baseline="30000" dirty="0"/>
              <a:t>3</a:t>
            </a:r>
            <a:r>
              <a:rPr lang="en-US" sz="4000" dirty="0"/>
              <a:t>: </a:t>
            </a:r>
            <a:r>
              <a:rPr lang="en-US" sz="4000" u="sng" dirty="0"/>
              <a:t>E</a:t>
            </a:r>
            <a:r>
              <a:rPr lang="en-US" sz="4000" dirty="0"/>
              <a:t>fficient </a:t>
            </a:r>
            <a:r>
              <a:rPr lang="en-US" sz="4000" u="sng" dirty="0"/>
              <a:t>E</a:t>
            </a:r>
            <a:r>
              <a:rPr lang="en-US" sz="4000" dirty="0"/>
              <a:t>arly-</a:t>
            </a:r>
            <a:r>
              <a:rPr lang="en-US" sz="4000" u="sng" dirty="0"/>
              <a:t>E</a:t>
            </a:r>
            <a:r>
              <a:rPr lang="en-US" sz="4000" dirty="0"/>
              <a:t>xits</a:t>
            </a:r>
            <a:endParaRPr sz="4000" dirty="0"/>
          </a:p>
        </p:txBody>
      </p:sp>
      <p:grpSp>
        <p:nvGrpSpPr>
          <p:cNvPr id="57" name="Group 56">
            <a:extLst>
              <a:ext uri="{FF2B5EF4-FFF2-40B4-BE49-F238E27FC236}">
                <a16:creationId xmlns:a16="http://schemas.microsoft.com/office/drawing/2014/main" id="{BF5A352D-7575-8EC4-07E2-5B4AB8370387}"/>
              </a:ext>
            </a:extLst>
          </p:cNvPr>
          <p:cNvGrpSpPr/>
          <p:nvPr/>
        </p:nvGrpSpPr>
        <p:grpSpPr>
          <a:xfrm>
            <a:off x="3551258" y="2163814"/>
            <a:ext cx="1278394" cy="623836"/>
            <a:chOff x="3551258" y="2163814"/>
            <a:chExt cx="1278394" cy="623836"/>
          </a:xfrm>
        </p:grpSpPr>
        <p:pic>
          <p:nvPicPr>
            <p:cNvPr id="45" name="Picture 44" descr="A colorful graph with black background&#10;&#10;Description automatically generated with medium confidence">
              <a:extLst>
                <a:ext uri="{FF2B5EF4-FFF2-40B4-BE49-F238E27FC236}">
                  <a16:creationId xmlns:a16="http://schemas.microsoft.com/office/drawing/2014/main" id="{772B72FC-70D7-3DBA-01A1-6EA14D58D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816" y="2163814"/>
              <a:ext cx="623836" cy="623836"/>
            </a:xfrm>
            <a:prstGeom prst="rect">
              <a:avLst/>
            </a:prstGeom>
          </p:spPr>
        </p:pic>
        <p:sp>
          <p:nvSpPr>
            <p:cNvPr id="47" name="Oval 46">
              <a:extLst>
                <a:ext uri="{FF2B5EF4-FFF2-40B4-BE49-F238E27FC236}">
                  <a16:creationId xmlns:a16="http://schemas.microsoft.com/office/drawing/2014/main" id="{CC315D64-1CFD-34C6-82D0-C8DD89EA97DB}"/>
                </a:ext>
              </a:extLst>
            </p:cNvPr>
            <p:cNvSpPr/>
            <p:nvPr/>
          </p:nvSpPr>
          <p:spPr>
            <a:xfrm>
              <a:off x="3551258" y="2208843"/>
              <a:ext cx="502436" cy="533777"/>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dirty="0">
                  <a:solidFill>
                    <a:srgbClr val="FFFFFF"/>
                  </a:solidFill>
                  <a:latin typeface="Helvetica Neue Medium"/>
                  <a:ea typeface="Helvetica Neue Medium"/>
                  <a:cs typeface="Helvetica Neue Medium"/>
                  <a:sym typeface="Helvetica Neue Medium"/>
                </a:rPr>
                <a:t>3</a:t>
              </a:r>
              <a:endParaRPr kumimoji="0" lang="en-US"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sp>
        <p:nvSpPr>
          <p:cNvPr id="49" name="U-Turn Arrow 48">
            <a:extLst>
              <a:ext uri="{FF2B5EF4-FFF2-40B4-BE49-F238E27FC236}">
                <a16:creationId xmlns:a16="http://schemas.microsoft.com/office/drawing/2014/main" id="{02FB678F-8BA6-3536-C0DD-AE832BEE1609}"/>
              </a:ext>
            </a:extLst>
          </p:cNvPr>
          <p:cNvSpPr/>
          <p:nvPr/>
        </p:nvSpPr>
        <p:spPr>
          <a:xfrm>
            <a:off x="7742429" y="1933650"/>
            <a:ext cx="3420871" cy="968285"/>
          </a:xfrm>
          <a:prstGeom prst="uturnArrow">
            <a:avLst>
              <a:gd name="adj1" fmla="val 25000"/>
              <a:gd name="adj2" fmla="val 25000"/>
              <a:gd name="adj3" fmla="val 25000"/>
              <a:gd name="adj4" fmla="val 43750"/>
              <a:gd name="adj5" fmla="val 80246"/>
            </a:avLst>
          </a:prstGeom>
          <a:solidFill>
            <a:schemeClr val="bg2">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Oval 49">
            <a:extLst>
              <a:ext uri="{FF2B5EF4-FFF2-40B4-BE49-F238E27FC236}">
                <a16:creationId xmlns:a16="http://schemas.microsoft.com/office/drawing/2014/main" id="{449DB05C-5AEA-D3A4-4BD3-82067BC322C7}"/>
              </a:ext>
            </a:extLst>
          </p:cNvPr>
          <p:cNvSpPr/>
          <p:nvPr/>
        </p:nvSpPr>
        <p:spPr>
          <a:xfrm>
            <a:off x="6979432" y="2253873"/>
            <a:ext cx="502436" cy="533777"/>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4</a:t>
            </a:r>
          </a:p>
        </p:txBody>
      </p:sp>
      <p:sp>
        <p:nvSpPr>
          <p:cNvPr id="46" name="Oval 45">
            <a:extLst>
              <a:ext uri="{FF2B5EF4-FFF2-40B4-BE49-F238E27FC236}">
                <a16:creationId xmlns:a16="http://schemas.microsoft.com/office/drawing/2014/main" id="{221CDC19-5069-EA77-8E96-5304F22DCA8D}"/>
              </a:ext>
            </a:extLst>
          </p:cNvPr>
          <p:cNvSpPr/>
          <p:nvPr/>
        </p:nvSpPr>
        <p:spPr>
          <a:xfrm>
            <a:off x="5565382" y="5161218"/>
            <a:ext cx="502436" cy="533777"/>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dirty="0">
                <a:solidFill>
                  <a:srgbClr val="FFFFFF"/>
                </a:solidFill>
                <a:latin typeface="Helvetica Neue Medium"/>
                <a:ea typeface="Helvetica Neue Medium"/>
                <a:cs typeface="Helvetica Neue Medium"/>
                <a:sym typeface="Helvetica Neue Medium"/>
              </a:rPr>
              <a:t>2</a:t>
            </a:r>
            <a:endParaRPr kumimoji="0" lang="en-US"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1" name="U-Turn Arrow 50">
            <a:extLst>
              <a:ext uri="{FF2B5EF4-FFF2-40B4-BE49-F238E27FC236}">
                <a16:creationId xmlns:a16="http://schemas.microsoft.com/office/drawing/2014/main" id="{2FAFDFE2-8574-A196-AAA8-76124CAC04BF}"/>
              </a:ext>
            </a:extLst>
          </p:cNvPr>
          <p:cNvSpPr/>
          <p:nvPr/>
        </p:nvSpPr>
        <p:spPr>
          <a:xfrm rot="10800000">
            <a:off x="7605092" y="5044554"/>
            <a:ext cx="3420871" cy="968285"/>
          </a:xfrm>
          <a:prstGeom prst="uturnArrow">
            <a:avLst>
              <a:gd name="adj1" fmla="val 25000"/>
              <a:gd name="adj2" fmla="val 25000"/>
              <a:gd name="adj3" fmla="val 25000"/>
              <a:gd name="adj4" fmla="val 43750"/>
              <a:gd name="adj5" fmla="val 80246"/>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56" name="Group 55">
            <a:extLst>
              <a:ext uri="{FF2B5EF4-FFF2-40B4-BE49-F238E27FC236}">
                <a16:creationId xmlns:a16="http://schemas.microsoft.com/office/drawing/2014/main" id="{7FB655BB-ABA9-9811-B36D-7CEB921CC4C3}"/>
              </a:ext>
            </a:extLst>
          </p:cNvPr>
          <p:cNvGrpSpPr/>
          <p:nvPr/>
        </p:nvGrpSpPr>
        <p:grpSpPr>
          <a:xfrm>
            <a:off x="179219" y="1445469"/>
            <a:ext cx="3198894" cy="4454562"/>
            <a:chOff x="179219" y="1445469"/>
            <a:chExt cx="3198894" cy="4454562"/>
          </a:xfrm>
        </p:grpSpPr>
        <p:grpSp>
          <p:nvGrpSpPr>
            <p:cNvPr id="52" name="Group 51">
              <a:extLst>
                <a:ext uri="{FF2B5EF4-FFF2-40B4-BE49-F238E27FC236}">
                  <a16:creationId xmlns:a16="http://schemas.microsoft.com/office/drawing/2014/main" id="{E016CC60-7614-6D22-CCE5-0B4241060E06}"/>
                </a:ext>
              </a:extLst>
            </p:cNvPr>
            <p:cNvGrpSpPr/>
            <p:nvPr/>
          </p:nvGrpSpPr>
          <p:grpSpPr>
            <a:xfrm>
              <a:off x="482600" y="1445469"/>
              <a:ext cx="2895513" cy="2809030"/>
              <a:chOff x="482600" y="1445469"/>
              <a:chExt cx="2895513" cy="2809030"/>
            </a:xfrm>
          </p:grpSpPr>
          <p:pic>
            <p:nvPicPr>
              <p:cNvPr id="42" name="Picture 41" descr="A diagram of layers and ramp&#10;&#10;Description automatically generated">
                <a:extLst>
                  <a:ext uri="{FF2B5EF4-FFF2-40B4-BE49-F238E27FC236}">
                    <a16:creationId xmlns:a16="http://schemas.microsoft.com/office/drawing/2014/main" id="{A1414303-79E5-090E-5FE1-D1AF3C9AE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600" y="1445469"/>
                <a:ext cx="2895513" cy="871559"/>
              </a:xfrm>
              <a:prstGeom prst="rect">
                <a:avLst/>
              </a:prstGeom>
            </p:spPr>
          </p:pic>
          <p:sp>
            <p:nvSpPr>
              <p:cNvPr id="43" name="Oval 42">
                <a:extLst>
                  <a:ext uri="{FF2B5EF4-FFF2-40B4-BE49-F238E27FC236}">
                    <a16:creationId xmlns:a16="http://schemas.microsoft.com/office/drawing/2014/main" id="{0C127EEB-4638-49D4-05BE-E19DE3D72593}"/>
                  </a:ext>
                </a:extLst>
              </p:cNvPr>
              <p:cNvSpPr/>
              <p:nvPr/>
            </p:nvSpPr>
            <p:spPr>
              <a:xfrm>
                <a:off x="1562056" y="2496973"/>
                <a:ext cx="502436" cy="533777"/>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1</a:t>
                </a:r>
              </a:p>
            </p:txBody>
          </p:sp>
          <p:sp>
            <p:nvSpPr>
              <p:cNvPr id="44" name="Bent Arrow 43">
                <a:extLst>
                  <a:ext uri="{FF2B5EF4-FFF2-40B4-BE49-F238E27FC236}">
                    <a16:creationId xmlns:a16="http://schemas.microsoft.com/office/drawing/2014/main" id="{C94DF5EE-9593-82D7-7A88-0A13205EACB0}"/>
                  </a:ext>
                </a:extLst>
              </p:cNvPr>
              <p:cNvSpPr/>
              <p:nvPr/>
            </p:nvSpPr>
            <p:spPr>
              <a:xfrm rot="10800000" flipH="1">
                <a:off x="1691297" y="3286214"/>
                <a:ext cx="1496403" cy="968285"/>
              </a:xfrm>
              <a:prstGeom prst="bentArrow">
                <a:avLst/>
              </a:prstGeom>
              <a:solidFill>
                <a:schemeClr val="bg2">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54" name="TextBox 53">
              <a:extLst>
                <a:ext uri="{FF2B5EF4-FFF2-40B4-BE49-F238E27FC236}">
                  <a16:creationId xmlns:a16="http://schemas.microsoft.com/office/drawing/2014/main" id="{32D09A79-469B-656A-165A-1902EB1277C7}"/>
                </a:ext>
              </a:extLst>
            </p:cNvPr>
            <p:cNvSpPr txBox="1"/>
            <p:nvPr/>
          </p:nvSpPr>
          <p:spPr>
            <a:xfrm>
              <a:off x="179219" y="5428107"/>
              <a:ext cx="3024161" cy="471924"/>
            </a:xfrm>
            <a:prstGeom prst="rect">
              <a:avLst/>
            </a:prstGeom>
            <a:noFill/>
            <a:ln w="127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Config/Requirements</a:t>
              </a:r>
            </a:p>
          </p:txBody>
        </p:sp>
        <p:sp>
          <p:nvSpPr>
            <p:cNvPr id="55" name="Bent Arrow 54">
              <a:extLst>
                <a:ext uri="{FF2B5EF4-FFF2-40B4-BE49-F238E27FC236}">
                  <a16:creationId xmlns:a16="http://schemas.microsoft.com/office/drawing/2014/main" id="{274B562B-EECE-AE66-FF14-DA5604E5CEBA}"/>
                </a:ext>
              </a:extLst>
            </p:cNvPr>
            <p:cNvSpPr/>
            <p:nvPr/>
          </p:nvSpPr>
          <p:spPr>
            <a:xfrm>
              <a:off x="1681774" y="4270494"/>
              <a:ext cx="1496404" cy="902254"/>
            </a:xfrm>
            <a:prstGeom prst="bentArrow">
              <a:avLst>
                <a:gd name="adj1" fmla="val 25000"/>
                <a:gd name="adj2" fmla="val 29622"/>
                <a:gd name="adj3" fmla="val 25000"/>
                <a:gd name="adj4" fmla="val 43750"/>
              </a:avLst>
            </a:prstGeom>
            <a:solidFill>
              <a:schemeClr val="bg2">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236483198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dissolv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dissolv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right)">
                                      <p:cBhvr>
                                        <p:cTn id="3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46" grpId="0" animBg="1"/>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EC43E-5520-88DC-21AB-E31C1960419E}"/>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F9D82E32-D828-640E-3D62-2337761C7CF6}"/>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Evaluation</a:t>
            </a:r>
            <a:endParaRPr sz="4000" dirty="0"/>
          </a:p>
        </p:txBody>
      </p:sp>
      <p:sp>
        <p:nvSpPr>
          <p:cNvPr id="11" name="Augment intermediate layers with ramps (intermediate classifiers)…">
            <a:extLst>
              <a:ext uri="{FF2B5EF4-FFF2-40B4-BE49-F238E27FC236}">
                <a16:creationId xmlns:a16="http://schemas.microsoft.com/office/drawing/2014/main" id="{388163D7-6411-4D05-D8B2-0F9EEDD7136C}"/>
              </a:ext>
            </a:extLst>
          </p:cNvPr>
          <p:cNvSpPr txBox="1">
            <a:spLocks/>
          </p:cNvSpPr>
          <p:nvPr/>
        </p:nvSpPr>
        <p:spPr>
          <a:xfrm>
            <a:off x="603250" y="1494234"/>
            <a:ext cx="10985500" cy="4825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2603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1pPr>
            <a:lvl2pPr marL="5651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2pPr>
            <a:lvl3pPr marL="8699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3pPr>
            <a:lvl4pPr marL="11747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4pPr>
            <a:lvl5pPr marL="14795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5pPr>
            <a:lvl6pPr marL="17843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6pPr>
            <a:lvl7pPr marL="20891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7pPr>
            <a:lvl8pPr marL="23939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8pPr>
            <a:lvl9pPr marL="26987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9pPr>
          </a:lstStyle>
          <a:p>
            <a:pPr algn="l"/>
            <a:r>
              <a:rPr lang="en-US" sz="2800" kern="0" dirty="0">
                <a:solidFill>
                  <a:srgbClr val="DC3E33"/>
                </a:solidFill>
              </a:rPr>
              <a:t>Evaluated in a cluster of up to 46 GPUs</a:t>
            </a:r>
            <a:endParaRPr lang="en-US" kern="0" dirty="0">
              <a:solidFill>
                <a:srgbClr val="DC3E33"/>
              </a:solidFill>
            </a:endParaRPr>
          </a:p>
          <a:p>
            <a:pPr lvl="1" algn="l"/>
            <a:r>
              <a:rPr lang="en-US" sz="2400" kern="0" dirty="0">
                <a:solidFill>
                  <a:schemeClr val="bg2">
                    <a:lumMod val="10000"/>
                  </a:schemeClr>
                </a:solidFill>
              </a:rPr>
              <a:t>Mix of NVIDIA A6000, V100, P100, K80</a:t>
            </a:r>
          </a:p>
          <a:p>
            <a:pPr algn="l"/>
            <a:r>
              <a:rPr lang="en-US" sz="2800" kern="0" dirty="0">
                <a:solidFill>
                  <a:srgbClr val="DC3E33"/>
                </a:solidFill>
              </a:rPr>
              <a:t>Compared against a variety of baselines</a:t>
            </a:r>
          </a:p>
          <a:p>
            <a:pPr lvl="1" algn="l"/>
            <a:r>
              <a:rPr lang="en-US" sz="2400" b="1" kern="0" dirty="0">
                <a:solidFill>
                  <a:schemeClr val="bg2">
                    <a:lumMod val="10000"/>
                  </a:schemeClr>
                </a:solidFill>
              </a:rPr>
              <a:t>Vision: </a:t>
            </a:r>
            <a:r>
              <a:rPr lang="en-US" sz="2400" kern="0" dirty="0" err="1">
                <a:solidFill>
                  <a:schemeClr val="bg2">
                    <a:lumMod val="10000"/>
                  </a:schemeClr>
                </a:solidFill>
              </a:rPr>
              <a:t>ResNet</a:t>
            </a:r>
            <a:r>
              <a:rPr lang="en-US" sz="2400" kern="0" dirty="0">
                <a:solidFill>
                  <a:schemeClr val="bg2">
                    <a:lumMod val="10000"/>
                  </a:schemeClr>
                </a:solidFill>
              </a:rPr>
              <a:t>, </a:t>
            </a:r>
            <a:r>
              <a:rPr lang="en-US" sz="2400" kern="0" dirty="0" err="1">
                <a:solidFill>
                  <a:schemeClr val="bg2">
                    <a:lumMod val="10000"/>
                  </a:schemeClr>
                </a:solidFill>
              </a:rPr>
              <a:t>BranchyNet</a:t>
            </a:r>
            <a:endParaRPr lang="en-US" sz="2400" kern="0" dirty="0">
              <a:solidFill>
                <a:schemeClr val="bg2">
                  <a:lumMod val="10000"/>
                </a:schemeClr>
              </a:solidFill>
            </a:endParaRPr>
          </a:p>
          <a:p>
            <a:pPr lvl="1" algn="l"/>
            <a:r>
              <a:rPr lang="en-US" sz="2400" b="1" kern="0" dirty="0">
                <a:solidFill>
                  <a:schemeClr val="bg2">
                    <a:lumMod val="10000"/>
                  </a:schemeClr>
                </a:solidFill>
              </a:rPr>
              <a:t>NLP: </a:t>
            </a:r>
            <a:r>
              <a:rPr lang="en-US" sz="2400" kern="0" dirty="0">
                <a:solidFill>
                  <a:schemeClr val="bg2">
                    <a:lumMod val="10000"/>
                  </a:schemeClr>
                </a:solidFill>
              </a:rPr>
              <a:t>BERT, </a:t>
            </a:r>
            <a:r>
              <a:rPr lang="en-US" sz="2400" kern="0" dirty="0" err="1">
                <a:solidFill>
                  <a:schemeClr val="bg2">
                    <a:lumMod val="10000"/>
                  </a:schemeClr>
                </a:solidFill>
              </a:rPr>
              <a:t>DeeBERT</a:t>
            </a:r>
            <a:r>
              <a:rPr lang="en-US" sz="2400" kern="0" dirty="0">
                <a:solidFill>
                  <a:schemeClr val="bg2">
                    <a:lumMod val="10000"/>
                  </a:schemeClr>
                </a:solidFill>
              </a:rPr>
              <a:t>, </a:t>
            </a:r>
            <a:r>
              <a:rPr lang="en-US" sz="2400" kern="0" dirty="0" err="1">
                <a:solidFill>
                  <a:schemeClr val="bg2">
                    <a:lumMod val="10000"/>
                  </a:schemeClr>
                </a:solidFill>
              </a:rPr>
              <a:t>DistillBERT</a:t>
            </a:r>
            <a:endParaRPr lang="en-US" sz="2400" kern="0" dirty="0">
              <a:solidFill>
                <a:schemeClr val="bg2">
                  <a:lumMod val="10000"/>
                </a:schemeClr>
              </a:solidFill>
            </a:endParaRPr>
          </a:p>
          <a:p>
            <a:pPr lvl="1" algn="l"/>
            <a:r>
              <a:rPr lang="en-US" sz="2400" b="1" kern="0" dirty="0">
                <a:solidFill>
                  <a:schemeClr val="bg2">
                    <a:lumMod val="10000"/>
                  </a:schemeClr>
                </a:solidFill>
              </a:rPr>
              <a:t>Autoregressive Models: </a:t>
            </a:r>
            <a:r>
              <a:rPr lang="en-US" sz="2400" kern="0" dirty="0">
                <a:solidFill>
                  <a:schemeClr val="bg2">
                    <a:lumMod val="10000"/>
                  </a:schemeClr>
                </a:solidFill>
              </a:rPr>
              <a:t>T5, CALM, Llama</a:t>
            </a:r>
          </a:p>
          <a:p>
            <a:pPr algn="l"/>
            <a:r>
              <a:rPr lang="en-US" sz="2800" b="1" kern="0" dirty="0">
                <a:solidFill>
                  <a:srgbClr val="DC3E33"/>
                </a:solidFill>
              </a:rPr>
              <a:t>Goodput</a:t>
            </a:r>
            <a:r>
              <a:rPr lang="en-US" sz="2800" kern="0" dirty="0">
                <a:solidFill>
                  <a:srgbClr val="DC3E33"/>
                </a:solidFill>
              </a:rPr>
              <a:t>: # of samples/sec sustained without SLA violation</a:t>
            </a:r>
          </a:p>
          <a:p>
            <a:pPr marL="304800" lvl="1" indent="0" algn="l">
              <a:buNone/>
            </a:pPr>
            <a:endParaRPr lang="en-US" sz="2400" kern="0" dirty="0">
              <a:solidFill>
                <a:schemeClr val="bg2">
                  <a:lumMod val="10000"/>
                </a:schemeClr>
              </a:solidFill>
            </a:endParaRPr>
          </a:p>
        </p:txBody>
      </p:sp>
    </p:spTree>
    <p:extLst>
      <p:ext uri="{BB962C8B-B14F-4D97-AF65-F5344CB8AC3E}">
        <p14:creationId xmlns:p14="http://schemas.microsoft.com/office/powerpoint/2010/main" val="1950352941"/>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FDA6F-FFD6-64F2-F882-28D18A12442C}"/>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13ED36A4-AEB5-68E2-01C7-F715E40DC912}"/>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NLP Models</a:t>
            </a:r>
            <a:endParaRPr sz="4000" dirty="0"/>
          </a:p>
        </p:txBody>
      </p:sp>
      <p:pic>
        <p:nvPicPr>
          <p:cNvPr id="3" name="Picture 2">
            <a:extLst>
              <a:ext uri="{FF2B5EF4-FFF2-40B4-BE49-F238E27FC236}">
                <a16:creationId xmlns:a16="http://schemas.microsoft.com/office/drawing/2014/main" id="{3739460D-6A3A-546C-5674-3B85372ADEB5}"/>
              </a:ext>
            </a:extLst>
          </p:cNvPr>
          <p:cNvPicPr>
            <a:picLocks noChangeAspect="1"/>
          </p:cNvPicPr>
          <p:nvPr/>
        </p:nvPicPr>
        <p:blipFill>
          <a:blip r:embed="rId3"/>
          <a:stretch>
            <a:fillRect/>
          </a:stretch>
        </p:blipFill>
        <p:spPr>
          <a:xfrm>
            <a:off x="418805" y="2062716"/>
            <a:ext cx="6971962" cy="3728484"/>
          </a:xfrm>
          <a:prstGeom prst="rect">
            <a:avLst/>
          </a:prstGeom>
        </p:spPr>
      </p:pic>
      <p:sp>
        <p:nvSpPr>
          <p:cNvPr id="9" name="Rectangle 8">
            <a:extLst>
              <a:ext uri="{FF2B5EF4-FFF2-40B4-BE49-F238E27FC236}">
                <a16:creationId xmlns:a16="http://schemas.microsoft.com/office/drawing/2014/main" id="{5A815257-920D-B18C-2BC6-FA69AD8A5D33}"/>
              </a:ext>
            </a:extLst>
          </p:cNvPr>
          <p:cNvSpPr/>
          <p:nvPr/>
        </p:nvSpPr>
        <p:spPr>
          <a:xfrm>
            <a:off x="0" y="6141418"/>
            <a:ext cx="12192000" cy="716582"/>
          </a:xfrm>
          <a:prstGeom prst="rect">
            <a:avLst/>
          </a:prstGeom>
          <a:solidFill>
            <a:srgbClr val="DC3E33"/>
          </a:solidFill>
          <a:ln>
            <a:solidFill>
              <a:srgbClr val="DC3E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12750" hangingPunct="0"/>
            <a:r>
              <a:rPr lang="en-US" sz="2800" b="1" kern="0" dirty="0">
                <a:solidFill>
                  <a:schemeClr val="bg1"/>
                </a:solidFill>
                <a:sym typeface="Helvetica Neue"/>
              </a:rPr>
              <a:t>E</a:t>
            </a:r>
            <a:r>
              <a:rPr lang="en-US" sz="2800" b="1" kern="0" baseline="30000" dirty="0">
                <a:solidFill>
                  <a:schemeClr val="bg1"/>
                </a:solidFill>
                <a:sym typeface="Helvetica Neue"/>
              </a:rPr>
              <a:t>3 </a:t>
            </a:r>
            <a:r>
              <a:rPr lang="en-US" sz="2800" b="1" kern="0" dirty="0">
                <a:solidFill>
                  <a:schemeClr val="bg1"/>
                </a:solidFill>
                <a:sym typeface="Helvetica Neue"/>
              </a:rPr>
              <a:t>can improve on both EE and vanilla models (1.4x improvements)</a:t>
            </a:r>
            <a:endParaRPr lang="en-US" sz="2800" b="1" kern="0" baseline="30000" dirty="0">
              <a:solidFill>
                <a:schemeClr val="bg1"/>
              </a:solidFill>
              <a:sym typeface="Helvetica Neue"/>
            </a:endParaRPr>
          </a:p>
        </p:txBody>
      </p:sp>
      <p:grpSp>
        <p:nvGrpSpPr>
          <p:cNvPr id="16" name="Group 15">
            <a:extLst>
              <a:ext uri="{FF2B5EF4-FFF2-40B4-BE49-F238E27FC236}">
                <a16:creationId xmlns:a16="http://schemas.microsoft.com/office/drawing/2014/main" id="{8F7BB8E0-0A22-BDF4-9CA9-C61BD67C9EAF}"/>
              </a:ext>
            </a:extLst>
          </p:cNvPr>
          <p:cNvGrpSpPr/>
          <p:nvPr/>
        </p:nvGrpSpPr>
        <p:grpSpPr>
          <a:xfrm>
            <a:off x="1560073" y="2387600"/>
            <a:ext cx="5729093" cy="2695058"/>
            <a:chOff x="1560073" y="2387600"/>
            <a:chExt cx="5729093" cy="2695058"/>
          </a:xfrm>
        </p:grpSpPr>
        <p:sp>
          <p:nvSpPr>
            <p:cNvPr id="10" name="Rectangle 9">
              <a:extLst>
                <a:ext uri="{FF2B5EF4-FFF2-40B4-BE49-F238E27FC236}">
                  <a16:creationId xmlns:a16="http://schemas.microsoft.com/office/drawing/2014/main" id="{53F5733B-494E-588F-D4CA-6B7218AC309D}"/>
                </a:ext>
              </a:extLst>
            </p:cNvPr>
            <p:cNvSpPr/>
            <p:nvPr/>
          </p:nvSpPr>
          <p:spPr>
            <a:xfrm>
              <a:off x="2400300" y="3937000"/>
              <a:ext cx="419100" cy="1143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43CF9A8B-BF6A-0971-7FA8-EC3F99B7608C}"/>
                </a:ext>
              </a:extLst>
            </p:cNvPr>
            <p:cNvSpPr/>
            <p:nvPr/>
          </p:nvSpPr>
          <p:spPr>
            <a:xfrm>
              <a:off x="3892086" y="3429000"/>
              <a:ext cx="324314" cy="16536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77C28955-A57C-53C7-244B-D12AF644A69B}"/>
                </a:ext>
              </a:extLst>
            </p:cNvPr>
            <p:cNvSpPr/>
            <p:nvPr/>
          </p:nvSpPr>
          <p:spPr>
            <a:xfrm>
              <a:off x="5378176" y="2387600"/>
              <a:ext cx="426231" cy="2692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D275F1BF-1839-E3D5-786D-CDAF6F91421D}"/>
                </a:ext>
              </a:extLst>
            </p:cNvPr>
            <p:cNvSpPr/>
            <p:nvPr/>
          </p:nvSpPr>
          <p:spPr>
            <a:xfrm>
              <a:off x="6862935" y="2387600"/>
              <a:ext cx="426231" cy="2692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E99D7CDD-6074-1436-D894-4216BAE2BEF8}"/>
                </a:ext>
              </a:extLst>
            </p:cNvPr>
            <p:cNvSpPr/>
            <p:nvPr/>
          </p:nvSpPr>
          <p:spPr>
            <a:xfrm>
              <a:off x="1560073" y="2909629"/>
              <a:ext cx="1043427" cy="2199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7" name="by adapting execution per input">
            <a:extLst>
              <a:ext uri="{FF2B5EF4-FFF2-40B4-BE49-F238E27FC236}">
                <a16:creationId xmlns:a16="http://schemas.microsoft.com/office/drawing/2014/main" id="{97B9FD91-47F3-0238-84A5-AA77EB398667}"/>
              </a:ext>
            </a:extLst>
          </p:cNvPr>
          <p:cNvSpPr txBox="1"/>
          <p:nvPr/>
        </p:nvSpPr>
        <p:spPr>
          <a:xfrm>
            <a:off x="7575063" y="2441361"/>
            <a:ext cx="4355018" cy="837986"/>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EE models do better when batch sizes are small</a:t>
            </a:r>
            <a:endParaRPr sz="2400" i="1" kern="0" baseline="30000" dirty="0">
              <a:latin typeface="Helvetica Neue"/>
              <a:ea typeface="Helvetica Neue"/>
              <a:cs typeface="Helvetica Neue"/>
              <a:sym typeface="Helvetica Neue"/>
            </a:endParaRPr>
          </a:p>
        </p:txBody>
      </p:sp>
      <p:sp>
        <p:nvSpPr>
          <p:cNvPr id="18" name="by adapting execution per input">
            <a:extLst>
              <a:ext uri="{FF2B5EF4-FFF2-40B4-BE49-F238E27FC236}">
                <a16:creationId xmlns:a16="http://schemas.microsoft.com/office/drawing/2014/main" id="{87DA5929-157D-C836-F9D9-B50CBCD5AA70}"/>
              </a:ext>
            </a:extLst>
          </p:cNvPr>
          <p:cNvSpPr txBox="1"/>
          <p:nvPr/>
        </p:nvSpPr>
        <p:spPr>
          <a:xfrm>
            <a:off x="7575063" y="3836836"/>
            <a:ext cx="4355018" cy="837986"/>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As batch size increases, EE models become worse </a:t>
            </a:r>
            <a:endParaRPr sz="2400" i="1" kern="0" baseline="30000" dirty="0">
              <a:latin typeface="Helvetica Neue"/>
              <a:ea typeface="Helvetica Neue"/>
              <a:cs typeface="Helvetica Neue"/>
              <a:sym typeface="Helvetica Neue"/>
            </a:endParaRPr>
          </a:p>
        </p:txBody>
      </p:sp>
      <p:sp>
        <p:nvSpPr>
          <p:cNvPr id="19" name="by adapting execution per input">
            <a:extLst>
              <a:ext uri="{FF2B5EF4-FFF2-40B4-BE49-F238E27FC236}">
                <a16:creationId xmlns:a16="http://schemas.microsoft.com/office/drawing/2014/main" id="{99CEDF7B-24E6-9A18-34A9-112D97200B69}"/>
              </a:ext>
            </a:extLst>
          </p:cNvPr>
          <p:cNvSpPr txBox="1"/>
          <p:nvPr/>
        </p:nvSpPr>
        <p:spPr>
          <a:xfrm>
            <a:off x="704850" y="1430134"/>
            <a:ext cx="10985500" cy="467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latin typeface="Helvetica Neue"/>
                <a:ea typeface="Helvetica Neue"/>
                <a:cs typeface="Helvetica Neue"/>
                <a:sym typeface="Helvetica Neue"/>
              </a:rPr>
              <a:t>Evaluated on the GLUE benchmark</a:t>
            </a:r>
            <a:endParaRPr sz="2750" kern="0" baseline="30000" dirty="0">
              <a:latin typeface="Helvetica Neue"/>
              <a:ea typeface="Helvetica Neue"/>
              <a:cs typeface="Helvetica Neue"/>
              <a:sym typeface="Helvetica Neue"/>
            </a:endParaRPr>
          </a:p>
        </p:txBody>
      </p:sp>
    </p:spTree>
    <p:extLst>
      <p:ext uri="{BB962C8B-B14F-4D97-AF65-F5344CB8AC3E}">
        <p14:creationId xmlns:p14="http://schemas.microsoft.com/office/powerpoint/2010/main" val="36575760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2" name="TextBox 1">
            <a:extLst>
              <a:ext uri="{FF2B5EF4-FFF2-40B4-BE49-F238E27FC236}">
                <a16:creationId xmlns:a16="http://schemas.microsoft.com/office/drawing/2014/main" id="{29B0313D-6271-485A-B5A8-3DF40E5F5F64}"/>
              </a:ext>
            </a:extLst>
          </p:cNvPr>
          <p:cNvSpPr txBox="1"/>
          <p:nvPr/>
        </p:nvSpPr>
        <p:spPr>
          <a:xfrm>
            <a:off x="1694607" y="5886418"/>
            <a:ext cx="9481570" cy="461665"/>
          </a:xfrm>
          <a:prstGeom prst="rect">
            <a:avLst/>
          </a:prstGeom>
          <a:noFill/>
        </p:spPr>
        <p:txBody>
          <a:bodyPr wrap="none" rtlCol="0">
            <a:spAutoFit/>
          </a:bodyPr>
          <a:lstStyle/>
          <a:p>
            <a:r>
              <a:rPr lang="en-US" sz="24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ONNX runtime processes ~</a:t>
            </a:r>
            <a:r>
              <a:rPr lang="en-US" sz="2400" b="1"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1 trillion </a:t>
            </a:r>
            <a:r>
              <a:rPr lang="en-US" sz="24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inferences per day</a:t>
            </a:r>
            <a:r>
              <a:rPr lang="en-US" sz="2400" i="1" dirty="0">
                <a:latin typeface="Helvetica Neue" panose="02000503000000020004" pitchFamily="2" charset="0"/>
                <a:ea typeface="Helvetica Neue" panose="02000503000000020004" pitchFamily="2" charset="0"/>
                <a:cs typeface="Helvetica Neue" panose="02000503000000020004" pitchFamily="2" charset="0"/>
              </a:rPr>
              <a:t> </a:t>
            </a:r>
            <a:r>
              <a:rPr lang="en-US" sz="2400" dirty="0">
                <a:latin typeface="Helvetica Neue" panose="02000503000000020004" pitchFamily="2" charset="0"/>
                <a:ea typeface="Helvetica Neue" panose="02000503000000020004" pitchFamily="2" charset="0"/>
                <a:cs typeface="Helvetica Neue" panose="02000503000000020004" pitchFamily="2" charset="0"/>
              </a:rPr>
              <a:t>- </a:t>
            </a:r>
            <a:r>
              <a:rPr lang="en-US" sz="2400" b="1" dirty="0">
                <a:latin typeface="Helvetica Neue" panose="02000503000000020004" pitchFamily="2" charset="0"/>
                <a:ea typeface="Helvetica Neue" panose="02000503000000020004" pitchFamily="2" charset="0"/>
                <a:cs typeface="Helvetica Neue" panose="02000503000000020004" pitchFamily="2" charset="0"/>
              </a:rPr>
              <a:t>Microsoft</a:t>
            </a: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descr="Deep Learning to the Rescue - RBCS - Ray Bernard Consulting Services">
            <a:extLst>
              <a:ext uri="{FF2B5EF4-FFF2-40B4-BE49-F238E27FC236}">
                <a16:creationId xmlns:a16="http://schemas.microsoft.com/office/drawing/2014/main" id="{32A88891-A820-37FB-4A6A-A3E8C73953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11" t="17548" r="1632" b="17916"/>
          <a:stretch/>
        </p:blipFill>
        <p:spPr bwMode="auto">
          <a:xfrm>
            <a:off x="2901220" y="1626160"/>
            <a:ext cx="6797809" cy="34024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ABE040-02C2-430D-6CA0-D252CDE4563B}"/>
              </a:ext>
            </a:extLst>
          </p:cNvPr>
          <p:cNvSpPr txBox="1"/>
          <p:nvPr/>
        </p:nvSpPr>
        <p:spPr>
          <a:xfrm>
            <a:off x="722092" y="5419726"/>
            <a:ext cx="11128367" cy="461665"/>
          </a:xfrm>
          <a:prstGeom prst="rect">
            <a:avLst/>
          </a:prstGeom>
          <a:noFill/>
        </p:spPr>
        <p:txBody>
          <a:bodyPr wrap="none" rtlCol="0">
            <a:spAutoFit/>
          </a:bodyPr>
          <a:lstStyle/>
          <a:p>
            <a:r>
              <a:rPr lang="en-US" sz="2400" i="1" dirty="0" err="1">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MultiRay</a:t>
            </a:r>
            <a:r>
              <a:rPr lang="en-US" sz="24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 powers over 125 use cases, serving </a:t>
            </a:r>
            <a:r>
              <a:rPr lang="en-US" sz="2400" b="1"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800 billion</a:t>
            </a:r>
            <a:r>
              <a:rPr lang="en-US" sz="24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 queries per day</a:t>
            </a:r>
            <a:r>
              <a:rPr lang="en-US" sz="2400" dirty="0">
                <a:latin typeface="Helvetica Neue" panose="02000503000000020004" pitchFamily="2" charset="0"/>
                <a:ea typeface="Helvetica Neue" panose="02000503000000020004" pitchFamily="2" charset="0"/>
                <a:cs typeface="Helvetica Neue" panose="02000503000000020004" pitchFamily="2" charset="0"/>
              </a:rPr>
              <a:t> - </a:t>
            </a:r>
            <a:r>
              <a:rPr lang="en-US" sz="2400" b="1" dirty="0">
                <a:latin typeface="Helvetica Neue" panose="02000503000000020004" pitchFamily="2" charset="0"/>
                <a:ea typeface="Helvetica Neue" panose="02000503000000020004" pitchFamily="2" charset="0"/>
                <a:cs typeface="Helvetica Neue" panose="02000503000000020004" pitchFamily="2" charset="0"/>
              </a:rPr>
              <a:t>Meta</a:t>
            </a:r>
          </a:p>
        </p:txBody>
      </p:sp>
      <p:sp>
        <p:nvSpPr>
          <p:cNvPr id="6" name="TextBox 5">
            <a:extLst>
              <a:ext uri="{FF2B5EF4-FFF2-40B4-BE49-F238E27FC236}">
                <a16:creationId xmlns:a16="http://schemas.microsoft.com/office/drawing/2014/main" id="{45794F96-FCD1-5D05-935E-62B068BFE02C}"/>
              </a:ext>
            </a:extLst>
          </p:cNvPr>
          <p:cNvSpPr txBox="1"/>
          <p:nvPr/>
        </p:nvSpPr>
        <p:spPr>
          <a:xfrm>
            <a:off x="508525" y="2914997"/>
            <a:ext cx="2467165" cy="665175"/>
          </a:xfrm>
          <a:prstGeom prst="rect">
            <a:avLst/>
          </a:prstGeom>
          <a:noFill/>
        </p:spPr>
        <p:txBody>
          <a:bodyPr wrap="square" rtlCol="0">
            <a:spAutoFit/>
          </a:bodyPr>
          <a:lstStyle/>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Symposium on Operating System</a:t>
            </a:r>
          </a:p>
        </p:txBody>
      </p:sp>
      <p:sp>
        <p:nvSpPr>
          <p:cNvPr id="7" name="TextBox 6">
            <a:extLst>
              <a:ext uri="{FF2B5EF4-FFF2-40B4-BE49-F238E27FC236}">
                <a16:creationId xmlns:a16="http://schemas.microsoft.com/office/drawing/2014/main" id="{B4AF3AD5-1425-6E08-AA03-9CE45CB7383A}"/>
              </a:ext>
            </a:extLst>
          </p:cNvPr>
          <p:cNvSpPr txBox="1"/>
          <p:nvPr/>
        </p:nvSpPr>
        <p:spPr>
          <a:xfrm>
            <a:off x="9772421" y="3395306"/>
            <a:ext cx="1807774" cy="369332"/>
          </a:xfrm>
          <a:prstGeom prst="rect">
            <a:avLst/>
          </a:prstGeom>
          <a:noFill/>
        </p:spPr>
        <p:txBody>
          <a:bodyPr wrap="square" rtlCol="0">
            <a:spAutoFit/>
          </a:bodyPr>
          <a:lstStyle/>
          <a:p>
            <a:r>
              <a:rPr lang="en-US" i="1" dirty="0">
                <a:latin typeface="Helvetica Neue" panose="02000503000000020004" pitchFamily="2" charset="0"/>
                <a:ea typeface="Helvetica Neue" panose="02000503000000020004" pitchFamily="2" charset="0"/>
                <a:cs typeface="Helvetica Neue" panose="02000503000000020004" pitchFamily="2" charset="0"/>
              </a:rPr>
              <a:t>“Principles”</a:t>
            </a:r>
          </a:p>
        </p:txBody>
      </p:sp>
      <p:sp>
        <p:nvSpPr>
          <p:cNvPr id="14" name="TextBox 13">
            <a:extLst>
              <a:ext uri="{FF2B5EF4-FFF2-40B4-BE49-F238E27FC236}">
                <a16:creationId xmlns:a16="http://schemas.microsoft.com/office/drawing/2014/main" id="{8EA5F6D9-40AD-CCF3-1D49-41D50720EDDA}"/>
              </a:ext>
            </a:extLst>
          </p:cNvPr>
          <p:cNvSpPr txBox="1"/>
          <p:nvPr/>
        </p:nvSpPr>
        <p:spPr>
          <a:xfrm>
            <a:off x="9808349" y="2645271"/>
            <a:ext cx="1771846" cy="369332"/>
          </a:xfrm>
          <a:prstGeom prst="rect">
            <a:avLst/>
          </a:prstGeom>
          <a:noFill/>
        </p:spPr>
        <p:txBody>
          <a:bodyPr wrap="square" rtlCol="0">
            <a:spAutoFit/>
          </a:bodyPr>
          <a:lstStyle/>
          <a:p>
            <a:r>
              <a:rPr lang="en-US" i="1" dirty="0">
                <a:solidFill>
                  <a:srgbClr val="F25022"/>
                </a:solidFill>
                <a:latin typeface="Helvetica Neue" panose="02000503000000020004" pitchFamily="2" charset="0"/>
                <a:ea typeface="Helvetica Neue" panose="02000503000000020004" pitchFamily="2" charset="0"/>
                <a:cs typeface="Helvetica Neue" panose="02000503000000020004" pitchFamily="2" charset="0"/>
              </a:rPr>
              <a:t>“Chihuahua”</a:t>
            </a:r>
          </a:p>
        </p:txBody>
      </p:sp>
      <p:sp>
        <p:nvSpPr>
          <p:cNvPr id="17" name="TextBox 16">
            <a:extLst>
              <a:ext uri="{FF2B5EF4-FFF2-40B4-BE49-F238E27FC236}">
                <a16:creationId xmlns:a16="http://schemas.microsoft.com/office/drawing/2014/main" id="{9A4ACB84-1B89-A94B-68D2-266DC33E18C2}"/>
              </a:ext>
            </a:extLst>
          </p:cNvPr>
          <p:cNvSpPr txBox="1"/>
          <p:nvPr/>
        </p:nvSpPr>
        <p:spPr>
          <a:xfrm>
            <a:off x="9772421" y="4145341"/>
            <a:ext cx="2006644" cy="646331"/>
          </a:xfrm>
          <a:prstGeom prst="rect">
            <a:avLst/>
          </a:prstGeom>
          <a:noFill/>
        </p:spPr>
        <p:txBody>
          <a:bodyPr wrap="square" rtlCol="0">
            <a:spAutoFit/>
          </a:bodyPr>
          <a:lstStyle/>
          <a:p>
            <a:r>
              <a:rPr lang="en-US" i="1" dirty="0">
                <a:solidFill>
                  <a:srgbClr val="00A4EF"/>
                </a:solidFill>
                <a:latin typeface="Helvetica Neue" panose="02000503000000020004" pitchFamily="2" charset="0"/>
                <a:ea typeface="Helvetica Neue" panose="02000503000000020004" pitchFamily="2" charset="0"/>
                <a:cs typeface="Helvetica Neue" panose="02000503000000020004" pitchFamily="2" charset="0"/>
              </a:rPr>
              <a:t>“Playing with a blue ball”</a:t>
            </a:r>
          </a:p>
        </p:txBody>
      </p:sp>
      <p:pic>
        <p:nvPicPr>
          <p:cNvPr id="2054" name="Picture 6">
            <a:extLst>
              <a:ext uri="{FF2B5EF4-FFF2-40B4-BE49-F238E27FC236}">
                <a16:creationId xmlns:a16="http://schemas.microsoft.com/office/drawing/2014/main" id="{FD7CE04A-D344-F467-A9D3-2D062CEF3E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91" b="88060" l="55802" r="82443">
                        <a14:foregroundMark x1="81069" y1="14925" x2="81069" y2="14925"/>
                        <a14:foregroundMark x1="81985" y1="12754" x2="81985" y2="12754"/>
                        <a14:foregroundMark x1="82519" y1="11126" x2="82519" y2="11126"/>
                        <a14:foregroundMark x1="67634" y1="24559" x2="67634" y2="24559"/>
                        <a14:foregroundMark x1="67328" y1="26052" x2="67328" y2="22659"/>
                        <a14:foregroundMark x1="66794" y1="23881" x2="69084" y2="26052"/>
                        <a14:foregroundMark x1="66641" y1="85617" x2="66641" y2="85617"/>
                        <a14:foregroundMark x1="78321" y1="86839" x2="78321" y2="86839"/>
                        <a14:foregroundMark x1="55802" y1="80868" x2="55802" y2="80868"/>
                        <a14:foregroundMark x1="66947" y1="88060" x2="66947" y2="88060"/>
                      </a14:backgroundRemoval>
                    </a14:imgEffect>
                  </a14:imgLayer>
                </a14:imgProps>
              </a:ext>
              <a:ext uri="{28A0092B-C50C-407E-A947-70E740481C1C}">
                <a14:useLocalDpi xmlns:a14="http://schemas.microsoft.com/office/drawing/2010/main" val="0"/>
              </a:ext>
            </a:extLst>
          </a:blip>
          <a:srcRect l="53541" t="7752" r="14992" b="8527"/>
          <a:stretch/>
        </p:blipFill>
        <p:spPr bwMode="auto">
          <a:xfrm>
            <a:off x="1392159" y="1588895"/>
            <a:ext cx="784842" cy="117473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38C447DE-1B05-7F13-60D1-57F746B6416C}"/>
              </a:ext>
            </a:extLst>
          </p:cNvPr>
          <p:cNvGrpSpPr/>
          <p:nvPr/>
        </p:nvGrpSpPr>
        <p:grpSpPr>
          <a:xfrm>
            <a:off x="667940" y="3574642"/>
            <a:ext cx="3065514" cy="1553104"/>
            <a:chOff x="667940" y="3574642"/>
            <a:chExt cx="3065514" cy="1553104"/>
          </a:xfrm>
        </p:grpSpPr>
        <p:sp>
          <p:nvSpPr>
            <p:cNvPr id="16" name="TextBox 15">
              <a:extLst>
                <a:ext uri="{FF2B5EF4-FFF2-40B4-BE49-F238E27FC236}">
                  <a16:creationId xmlns:a16="http://schemas.microsoft.com/office/drawing/2014/main" id="{8021BB56-A943-2B14-A896-1153EFA05247}"/>
                </a:ext>
              </a:extLst>
            </p:cNvPr>
            <p:cNvSpPr txBox="1"/>
            <p:nvPr/>
          </p:nvSpPr>
          <p:spPr>
            <a:xfrm>
              <a:off x="667940" y="4758414"/>
              <a:ext cx="3065514" cy="369332"/>
            </a:xfrm>
            <a:prstGeom prst="rect">
              <a:avLst/>
            </a:prstGeom>
            <a:noFill/>
          </p:spPr>
          <p:txBody>
            <a:bodyPr wrap="square" rtlCol="0">
              <a:spAutoFit/>
            </a:bodyPr>
            <a:lstStyle/>
            <a:p>
              <a:r>
                <a:rPr lang="en-US" i="1" dirty="0">
                  <a:solidFill>
                    <a:srgbClr val="00A4EF"/>
                  </a:solidFill>
                  <a:latin typeface="Helvetica Neue" panose="02000503000000020004" pitchFamily="2" charset="0"/>
                  <a:ea typeface="Helvetica Neue" panose="02000503000000020004" pitchFamily="2" charset="0"/>
                  <a:cs typeface="Helvetica Neue" panose="02000503000000020004" pitchFamily="2" charset="0"/>
                </a:rPr>
                <a:t>What is the cat doing?</a:t>
              </a:r>
            </a:p>
          </p:txBody>
        </p:sp>
        <p:pic>
          <p:nvPicPr>
            <p:cNvPr id="2056" name="Picture 8" descr="310,200+ Cat Playing Stock Photos ...">
              <a:extLst>
                <a:ext uri="{FF2B5EF4-FFF2-40B4-BE49-F238E27FC236}">
                  <a16:creationId xmlns:a16="http://schemas.microsoft.com/office/drawing/2014/main" id="{639FD386-D61D-342A-282A-39853917BE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36" y="3574642"/>
              <a:ext cx="1207141" cy="1234329"/>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9325F907-6782-4B9D-4A39-916AB8E25838}"/>
              </a:ext>
            </a:extLst>
          </p:cNvPr>
          <p:cNvSpPr txBox="1"/>
          <p:nvPr/>
        </p:nvSpPr>
        <p:spPr>
          <a:xfrm>
            <a:off x="591776" y="6353805"/>
            <a:ext cx="11263212" cy="461665"/>
          </a:xfrm>
          <a:prstGeom prst="rect">
            <a:avLst/>
          </a:prstGeom>
          <a:noFill/>
        </p:spPr>
        <p:txBody>
          <a:bodyPr wrap="none" rtlCol="0">
            <a:spAutoFit/>
          </a:bodyPr>
          <a:lstStyle/>
          <a:p>
            <a:r>
              <a:rPr lang="en-US" sz="24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Today we serve more than </a:t>
            </a:r>
            <a:r>
              <a:rPr lang="en-US" sz="2400" b="1"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20,000</a:t>
            </a:r>
            <a:r>
              <a:rPr lang="en-US" sz="2400" i="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 inference queries per second</a:t>
            </a:r>
            <a:r>
              <a:rPr lang="en-US" sz="2400" dirty="0">
                <a:latin typeface="Helvetica Neue" panose="02000503000000020004" pitchFamily="2" charset="0"/>
                <a:ea typeface="Helvetica Neue" panose="02000503000000020004" pitchFamily="2" charset="0"/>
                <a:cs typeface="Helvetica Neue" panose="02000503000000020004" pitchFamily="2" charset="0"/>
              </a:rPr>
              <a:t> – </a:t>
            </a:r>
            <a:r>
              <a:rPr lang="en-US" sz="2400" b="1" dirty="0" err="1">
                <a:latin typeface="Helvetica Neue" panose="02000503000000020004" pitchFamily="2" charset="0"/>
                <a:ea typeface="Helvetica Neue" panose="02000503000000020004" pitchFamily="2" charset="0"/>
                <a:cs typeface="Helvetica Neue" panose="02000503000000020004" pitchFamily="2" charset="0"/>
              </a:rPr>
              <a:t>Character.AI</a:t>
            </a:r>
            <a:endParaRPr lang="en-US" sz="24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Early Exits Enables Finer-Grained Inference">
            <a:extLst>
              <a:ext uri="{FF2B5EF4-FFF2-40B4-BE49-F238E27FC236}">
                <a16:creationId xmlns:a16="http://schemas.microsoft.com/office/drawing/2014/main" id="{2FBDC5D7-E9CF-A712-DB67-0446CAD5885A}"/>
              </a:ext>
            </a:extLst>
          </p:cNvPr>
          <p:cNvSpPr txBox="1">
            <a:spLocks/>
          </p:cNvSpPr>
          <p:nvPr/>
        </p:nvSpPr>
        <p:spPr>
          <a:xfrm>
            <a:off x="603250" y="538680"/>
            <a:ext cx="10985500" cy="71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DNN Inference</a:t>
            </a:r>
          </a:p>
        </p:txBody>
      </p:sp>
    </p:spTree>
    <p:extLst>
      <p:ext uri="{BB962C8B-B14F-4D97-AF65-F5344CB8AC3E}">
        <p14:creationId xmlns:p14="http://schemas.microsoft.com/office/powerpoint/2010/main" val="35854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dissolve">
                                      <p:cBhvr>
                                        <p:cTn id="12" dur="500"/>
                                        <p:tgtEl>
                                          <p:spTgt spid="2054"/>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par>
                          <p:cTn id="25" fill="hold">
                            <p:stCondLst>
                              <p:cond delay="2000"/>
                            </p:stCondLst>
                            <p:childTnLst>
                              <p:par>
                                <p:cTn id="26" presetID="9"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4" grpId="0"/>
      <p:bldP spid="17"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F7F93-B25C-E807-F1DF-DB745FB29AD1}"/>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2E322632-7E74-BE0F-CE38-46CA3E7BF11F}"/>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Resource Heterogeneity</a:t>
            </a:r>
            <a:endParaRPr sz="4000" dirty="0"/>
          </a:p>
        </p:txBody>
      </p:sp>
      <p:pic>
        <p:nvPicPr>
          <p:cNvPr id="5" name="Picture 4">
            <a:extLst>
              <a:ext uri="{FF2B5EF4-FFF2-40B4-BE49-F238E27FC236}">
                <a16:creationId xmlns:a16="http://schemas.microsoft.com/office/drawing/2014/main" id="{B9B04454-F2BA-0999-4A80-F97EE9E5158B}"/>
              </a:ext>
            </a:extLst>
          </p:cNvPr>
          <p:cNvPicPr>
            <a:picLocks noChangeAspect="1"/>
          </p:cNvPicPr>
          <p:nvPr/>
        </p:nvPicPr>
        <p:blipFill>
          <a:blip r:embed="rId3"/>
          <a:stretch>
            <a:fillRect/>
          </a:stretch>
        </p:blipFill>
        <p:spPr>
          <a:xfrm>
            <a:off x="393405" y="2316716"/>
            <a:ext cx="6971962" cy="3728484"/>
          </a:xfrm>
          <a:prstGeom prst="rect">
            <a:avLst/>
          </a:prstGeom>
        </p:spPr>
      </p:pic>
      <p:sp>
        <p:nvSpPr>
          <p:cNvPr id="2" name="by adapting execution per input">
            <a:extLst>
              <a:ext uri="{FF2B5EF4-FFF2-40B4-BE49-F238E27FC236}">
                <a16:creationId xmlns:a16="http://schemas.microsoft.com/office/drawing/2014/main" id="{1A9F91F7-C4B0-D07B-81ED-F280CDB03C13}"/>
              </a:ext>
            </a:extLst>
          </p:cNvPr>
          <p:cNvSpPr txBox="1"/>
          <p:nvPr/>
        </p:nvSpPr>
        <p:spPr>
          <a:xfrm>
            <a:off x="704850" y="1430134"/>
            <a:ext cx="10985500" cy="467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latin typeface="Helvetica Neue"/>
                <a:ea typeface="Helvetica Neue"/>
                <a:cs typeface="Helvetica Neue"/>
                <a:sym typeface="Helvetica Neue"/>
              </a:rPr>
              <a:t>If we hold cost the same, can E</a:t>
            </a:r>
            <a:r>
              <a:rPr lang="en-US" sz="2750" kern="0" baseline="30000" dirty="0">
                <a:latin typeface="Helvetica Neue"/>
                <a:ea typeface="Helvetica Neue"/>
                <a:cs typeface="Helvetica Neue"/>
                <a:sym typeface="Helvetica Neue"/>
              </a:rPr>
              <a:t>3 </a:t>
            </a:r>
            <a:r>
              <a:rPr lang="en-US" sz="2750" kern="0" dirty="0">
                <a:latin typeface="Helvetica Neue"/>
                <a:ea typeface="Helvetica Neue"/>
                <a:cs typeface="Helvetica Neue"/>
                <a:sym typeface="Helvetica Neue"/>
              </a:rPr>
              <a:t>benefit from heterogeneous resources? </a:t>
            </a:r>
            <a:endParaRPr sz="2750" kern="0" baseline="30000" dirty="0">
              <a:latin typeface="Helvetica Neue"/>
              <a:ea typeface="Helvetica Neue"/>
              <a:cs typeface="Helvetica Neue"/>
              <a:sym typeface="Helvetica Neue"/>
            </a:endParaRPr>
          </a:p>
        </p:txBody>
      </p:sp>
      <p:grpSp>
        <p:nvGrpSpPr>
          <p:cNvPr id="10" name="Group 9">
            <a:extLst>
              <a:ext uri="{FF2B5EF4-FFF2-40B4-BE49-F238E27FC236}">
                <a16:creationId xmlns:a16="http://schemas.microsoft.com/office/drawing/2014/main" id="{7A8F4177-1ECE-C0FE-C52A-F3E051328A64}"/>
              </a:ext>
            </a:extLst>
          </p:cNvPr>
          <p:cNvGrpSpPr/>
          <p:nvPr/>
        </p:nvGrpSpPr>
        <p:grpSpPr>
          <a:xfrm>
            <a:off x="1567368" y="2463800"/>
            <a:ext cx="5704463" cy="2870200"/>
            <a:chOff x="1567368" y="2463800"/>
            <a:chExt cx="5704463" cy="2870200"/>
          </a:xfrm>
          <a:solidFill>
            <a:schemeClr val="bg1"/>
          </a:solidFill>
        </p:grpSpPr>
        <p:sp>
          <p:nvSpPr>
            <p:cNvPr id="4" name="Rectangle 3">
              <a:extLst>
                <a:ext uri="{FF2B5EF4-FFF2-40B4-BE49-F238E27FC236}">
                  <a16:creationId xmlns:a16="http://schemas.microsoft.com/office/drawing/2014/main" id="{C7A35459-F96E-F23B-5C8C-E988C46E4320}"/>
                </a:ext>
              </a:extLst>
            </p:cNvPr>
            <p:cNvSpPr/>
            <p:nvPr/>
          </p:nvSpPr>
          <p:spPr>
            <a:xfrm>
              <a:off x="2362200" y="3949700"/>
              <a:ext cx="431800" cy="13843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1B3B7AAB-94C7-CD54-683D-1B5679A093B2}"/>
                </a:ext>
              </a:extLst>
            </p:cNvPr>
            <p:cNvSpPr/>
            <p:nvPr/>
          </p:nvSpPr>
          <p:spPr>
            <a:xfrm>
              <a:off x="3853985" y="3429000"/>
              <a:ext cx="431183" cy="19050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D3CD67A8-11DE-7E7E-7CC8-E3A344874985}"/>
                </a:ext>
              </a:extLst>
            </p:cNvPr>
            <p:cNvSpPr/>
            <p:nvPr/>
          </p:nvSpPr>
          <p:spPr>
            <a:xfrm>
              <a:off x="5336162" y="2565400"/>
              <a:ext cx="442338" cy="27686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68F092C9-A464-6AEE-0358-0B5DDE68489D}"/>
                </a:ext>
              </a:extLst>
            </p:cNvPr>
            <p:cNvSpPr/>
            <p:nvPr/>
          </p:nvSpPr>
          <p:spPr>
            <a:xfrm>
              <a:off x="6829493" y="2463800"/>
              <a:ext cx="442338" cy="28702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F143B7D-0074-340F-797E-87C068B9D687}"/>
                </a:ext>
              </a:extLst>
            </p:cNvPr>
            <p:cNvSpPr/>
            <p:nvPr/>
          </p:nvSpPr>
          <p:spPr>
            <a:xfrm>
              <a:off x="1567368" y="3111500"/>
              <a:ext cx="998032" cy="3175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1" name="by adapting execution per input">
            <a:extLst>
              <a:ext uri="{FF2B5EF4-FFF2-40B4-BE49-F238E27FC236}">
                <a16:creationId xmlns:a16="http://schemas.microsoft.com/office/drawing/2014/main" id="{11C0D97F-5723-D365-ABB7-8B2330559622}"/>
              </a:ext>
            </a:extLst>
          </p:cNvPr>
          <p:cNvSpPr txBox="1"/>
          <p:nvPr/>
        </p:nvSpPr>
        <p:spPr>
          <a:xfrm>
            <a:off x="7555248" y="2591014"/>
            <a:ext cx="4355018" cy="837986"/>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EE models work better with cheaper GPUs </a:t>
            </a:r>
            <a:endParaRPr sz="2400" i="1" kern="0" baseline="30000" dirty="0">
              <a:latin typeface="Helvetica Neue"/>
              <a:ea typeface="Helvetica Neue"/>
              <a:cs typeface="Helvetica Neue"/>
              <a:sym typeface="Helvetica Neue"/>
            </a:endParaRPr>
          </a:p>
        </p:txBody>
      </p:sp>
      <p:sp>
        <p:nvSpPr>
          <p:cNvPr id="14" name="by adapting execution per input">
            <a:extLst>
              <a:ext uri="{FF2B5EF4-FFF2-40B4-BE49-F238E27FC236}">
                <a16:creationId xmlns:a16="http://schemas.microsoft.com/office/drawing/2014/main" id="{AB9CB045-DE01-E7BE-BBE2-C6A6C0131DBB}"/>
              </a:ext>
            </a:extLst>
          </p:cNvPr>
          <p:cNvSpPr txBox="1"/>
          <p:nvPr/>
        </p:nvSpPr>
        <p:spPr>
          <a:xfrm>
            <a:off x="7555248" y="3975100"/>
            <a:ext cx="4446252" cy="1193800"/>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Vanilla models benefit from powerful GPUs when batching opportunities exist</a:t>
            </a:r>
            <a:endParaRPr sz="2400" i="1" kern="0" baseline="30000" dirty="0">
              <a:latin typeface="Helvetica Neue"/>
              <a:ea typeface="Helvetica Neue"/>
              <a:cs typeface="Helvetica Neue"/>
              <a:sym typeface="Helvetica Neue"/>
            </a:endParaRPr>
          </a:p>
        </p:txBody>
      </p:sp>
      <p:sp>
        <p:nvSpPr>
          <p:cNvPr id="17" name="Rectangle 16">
            <a:extLst>
              <a:ext uri="{FF2B5EF4-FFF2-40B4-BE49-F238E27FC236}">
                <a16:creationId xmlns:a16="http://schemas.microsoft.com/office/drawing/2014/main" id="{3E233959-2436-BD62-7890-CB18C11357EB}"/>
              </a:ext>
            </a:extLst>
          </p:cNvPr>
          <p:cNvSpPr/>
          <p:nvPr/>
        </p:nvSpPr>
        <p:spPr>
          <a:xfrm>
            <a:off x="0" y="6141418"/>
            <a:ext cx="12192000" cy="716582"/>
          </a:xfrm>
          <a:prstGeom prst="rect">
            <a:avLst/>
          </a:prstGeom>
          <a:solidFill>
            <a:srgbClr val="DC3E33"/>
          </a:solidFill>
          <a:ln>
            <a:solidFill>
              <a:srgbClr val="DC3E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12750" hangingPunct="0"/>
            <a:r>
              <a:rPr lang="en-US" sz="2800" b="1" kern="0" dirty="0">
                <a:solidFill>
                  <a:schemeClr val="bg1"/>
                </a:solidFill>
                <a:sym typeface="Helvetica Neue"/>
              </a:rPr>
              <a:t>E</a:t>
            </a:r>
            <a:r>
              <a:rPr lang="en-US" sz="2800" b="1" kern="0" baseline="30000" dirty="0">
                <a:solidFill>
                  <a:schemeClr val="bg1"/>
                </a:solidFill>
                <a:sym typeface="Helvetica Neue"/>
              </a:rPr>
              <a:t>3 </a:t>
            </a:r>
            <a:r>
              <a:rPr lang="en-US" sz="2800" b="1" kern="0" dirty="0">
                <a:solidFill>
                  <a:schemeClr val="bg1"/>
                </a:solidFill>
                <a:sym typeface="Helvetica Neue"/>
              </a:rPr>
              <a:t>effectively utilizes heterogeneous resources (1.7x improvements)</a:t>
            </a:r>
            <a:endParaRPr lang="en-US" sz="2800" b="1" kern="0" baseline="30000" dirty="0">
              <a:solidFill>
                <a:schemeClr val="bg1"/>
              </a:solidFill>
              <a:sym typeface="Helvetica Neue"/>
            </a:endParaRPr>
          </a:p>
        </p:txBody>
      </p:sp>
    </p:spTree>
    <p:extLst>
      <p:ext uri="{BB962C8B-B14F-4D97-AF65-F5344CB8AC3E}">
        <p14:creationId xmlns:p14="http://schemas.microsoft.com/office/powerpoint/2010/main" val="32623957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B758-8995-7C7D-B732-E7303A26E434}"/>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738876C7-6189-AD4B-B7F2-1953A80167DD}"/>
              </a:ext>
            </a:extLst>
          </p:cNvPr>
          <p:cNvSpPr txBox="1">
            <a:spLocks noGrp="1"/>
          </p:cNvSpPr>
          <p:nvPr>
            <p:ph type="title"/>
          </p:nvPr>
        </p:nvSpPr>
        <p:spPr>
          <a:xfrm>
            <a:off x="603250" y="538680"/>
            <a:ext cx="10985500" cy="716582"/>
          </a:xfrm>
          <a:prstGeom prst="rect">
            <a:avLst/>
          </a:prstGeom>
        </p:spPr>
        <p:txBody>
          <a:bodyPr/>
          <a:lstStyle/>
          <a:p>
            <a:r>
              <a:rPr lang="en-US" dirty="0"/>
              <a:t>Cost Effectiveness</a:t>
            </a:r>
            <a:endParaRPr dirty="0"/>
          </a:p>
        </p:txBody>
      </p:sp>
      <p:pic>
        <p:nvPicPr>
          <p:cNvPr id="4" name="Picture 3">
            <a:extLst>
              <a:ext uri="{FF2B5EF4-FFF2-40B4-BE49-F238E27FC236}">
                <a16:creationId xmlns:a16="http://schemas.microsoft.com/office/drawing/2014/main" id="{B0F07295-CCA2-DB83-C563-15A01DAAAB74}"/>
              </a:ext>
            </a:extLst>
          </p:cNvPr>
          <p:cNvPicPr>
            <a:picLocks noChangeAspect="1"/>
          </p:cNvPicPr>
          <p:nvPr/>
        </p:nvPicPr>
        <p:blipFill>
          <a:blip r:embed="rId3"/>
          <a:stretch>
            <a:fillRect/>
          </a:stretch>
        </p:blipFill>
        <p:spPr>
          <a:xfrm>
            <a:off x="390598" y="2439401"/>
            <a:ext cx="5499100" cy="3124200"/>
          </a:xfrm>
          <a:prstGeom prst="rect">
            <a:avLst/>
          </a:prstGeom>
        </p:spPr>
      </p:pic>
      <p:pic>
        <p:nvPicPr>
          <p:cNvPr id="6" name="Picture 5">
            <a:extLst>
              <a:ext uri="{FF2B5EF4-FFF2-40B4-BE49-F238E27FC236}">
                <a16:creationId xmlns:a16="http://schemas.microsoft.com/office/drawing/2014/main" id="{B0A6F223-2AA6-0FB0-0086-11E1CD679294}"/>
              </a:ext>
            </a:extLst>
          </p:cNvPr>
          <p:cNvPicPr>
            <a:picLocks noChangeAspect="1"/>
          </p:cNvPicPr>
          <p:nvPr/>
        </p:nvPicPr>
        <p:blipFill>
          <a:blip r:embed="rId4"/>
          <a:stretch>
            <a:fillRect/>
          </a:stretch>
        </p:blipFill>
        <p:spPr>
          <a:xfrm>
            <a:off x="6302304" y="2439401"/>
            <a:ext cx="5549900" cy="3124200"/>
          </a:xfrm>
          <a:prstGeom prst="rect">
            <a:avLst/>
          </a:prstGeom>
        </p:spPr>
      </p:pic>
      <p:sp>
        <p:nvSpPr>
          <p:cNvPr id="7" name="Rectangle 6">
            <a:extLst>
              <a:ext uri="{FF2B5EF4-FFF2-40B4-BE49-F238E27FC236}">
                <a16:creationId xmlns:a16="http://schemas.microsoft.com/office/drawing/2014/main" id="{7360BF32-D020-7793-0679-B7B79B81B4FA}"/>
              </a:ext>
            </a:extLst>
          </p:cNvPr>
          <p:cNvSpPr/>
          <p:nvPr/>
        </p:nvSpPr>
        <p:spPr>
          <a:xfrm>
            <a:off x="0" y="6141418"/>
            <a:ext cx="12192000" cy="716582"/>
          </a:xfrm>
          <a:prstGeom prst="rect">
            <a:avLst/>
          </a:prstGeom>
          <a:solidFill>
            <a:srgbClr val="DC3E33"/>
          </a:solidFill>
          <a:ln>
            <a:solidFill>
              <a:srgbClr val="DC3E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12750" hangingPunct="0"/>
            <a:r>
              <a:rPr lang="en-US" sz="2800" b="1" kern="0" dirty="0">
                <a:solidFill>
                  <a:schemeClr val="bg1"/>
                </a:solidFill>
                <a:sym typeface="Helvetica Neue"/>
              </a:rPr>
              <a:t>E</a:t>
            </a:r>
            <a:r>
              <a:rPr lang="en-US" sz="2800" b="1" kern="0" baseline="30000" dirty="0">
                <a:solidFill>
                  <a:schemeClr val="bg1"/>
                </a:solidFill>
                <a:sym typeface="Helvetica Neue"/>
              </a:rPr>
              <a:t>3 </a:t>
            </a:r>
            <a:r>
              <a:rPr lang="en-US" sz="2800" b="1" kern="0" dirty="0">
                <a:solidFill>
                  <a:schemeClr val="bg1"/>
                </a:solidFill>
                <a:sym typeface="Helvetica Neue"/>
              </a:rPr>
              <a:t>uses less resources for a fixed throughput</a:t>
            </a:r>
            <a:endParaRPr lang="en-US" sz="2800" b="1" kern="0" baseline="30000" dirty="0">
              <a:solidFill>
                <a:schemeClr val="bg1"/>
              </a:solidFill>
              <a:sym typeface="Helvetica Neue"/>
            </a:endParaRPr>
          </a:p>
        </p:txBody>
      </p:sp>
      <p:sp>
        <p:nvSpPr>
          <p:cNvPr id="8" name="by adapting execution per input">
            <a:extLst>
              <a:ext uri="{FF2B5EF4-FFF2-40B4-BE49-F238E27FC236}">
                <a16:creationId xmlns:a16="http://schemas.microsoft.com/office/drawing/2014/main" id="{BD3BBDA2-4C16-3BE4-572E-FD1FFC969311}"/>
              </a:ext>
            </a:extLst>
          </p:cNvPr>
          <p:cNvSpPr txBox="1"/>
          <p:nvPr/>
        </p:nvSpPr>
        <p:spPr>
          <a:xfrm>
            <a:off x="704850" y="1430134"/>
            <a:ext cx="10985500" cy="467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latin typeface="Helvetica Neue"/>
                <a:ea typeface="Helvetica Neue"/>
                <a:cs typeface="Helvetica Neue"/>
                <a:sym typeface="Helvetica Neue"/>
              </a:rPr>
              <a:t>Can E</a:t>
            </a:r>
            <a:r>
              <a:rPr lang="en-US" sz="2750" kern="0" baseline="30000" dirty="0">
                <a:latin typeface="Helvetica Neue"/>
                <a:ea typeface="Helvetica Neue"/>
                <a:cs typeface="Helvetica Neue"/>
                <a:sym typeface="Helvetica Neue"/>
              </a:rPr>
              <a:t>3 </a:t>
            </a:r>
            <a:r>
              <a:rPr lang="en-US" sz="2750" kern="0" dirty="0">
                <a:latin typeface="Helvetica Neue"/>
                <a:ea typeface="Helvetica Neue"/>
                <a:cs typeface="Helvetica Neue"/>
                <a:sym typeface="Helvetica Neue"/>
              </a:rPr>
              <a:t>reduce the cost of inference for fixed throughput requirements?</a:t>
            </a:r>
            <a:endParaRPr sz="2750" kern="0" baseline="30000" dirty="0">
              <a:latin typeface="Helvetica Neue"/>
              <a:ea typeface="Helvetica Neue"/>
              <a:cs typeface="Helvetica Neue"/>
              <a:sym typeface="Helvetica Neue"/>
            </a:endParaRPr>
          </a:p>
        </p:txBody>
      </p:sp>
    </p:spTree>
    <p:extLst>
      <p:ext uri="{BB962C8B-B14F-4D97-AF65-F5344CB8AC3E}">
        <p14:creationId xmlns:p14="http://schemas.microsoft.com/office/powerpoint/2010/main" val="5854716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FCC79-B994-95B1-90E1-09288D548AA1}"/>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46DB8D6A-B4D4-5B04-D4AE-5632CEE30CC9}"/>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Compressed Models</a:t>
            </a:r>
            <a:endParaRPr sz="4000" dirty="0"/>
          </a:p>
        </p:txBody>
      </p:sp>
      <p:pic>
        <p:nvPicPr>
          <p:cNvPr id="4" name="Picture 3">
            <a:extLst>
              <a:ext uri="{FF2B5EF4-FFF2-40B4-BE49-F238E27FC236}">
                <a16:creationId xmlns:a16="http://schemas.microsoft.com/office/drawing/2014/main" id="{A7ED6F16-BA3E-86CD-14C5-A555C9D21D2D}"/>
              </a:ext>
            </a:extLst>
          </p:cNvPr>
          <p:cNvPicPr>
            <a:picLocks noChangeAspect="1"/>
          </p:cNvPicPr>
          <p:nvPr/>
        </p:nvPicPr>
        <p:blipFill>
          <a:blip r:embed="rId3"/>
          <a:stretch>
            <a:fillRect/>
          </a:stretch>
        </p:blipFill>
        <p:spPr>
          <a:xfrm>
            <a:off x="456946" y="2255006"/>
            <a:ext cx="6749697" cy="3681653"/>
          </a:xfrm>
          <a:prstGeom prst="rect">
            <a:avLst/>
          </a:prstGeom>
        </p:spPr>
      </p:pic>
      <p:sp>
        <p:nvSpPr>
          <p:cNvPr id="2" name="Rectangle 1">
            <a:extLst>
              <a:ext uri="{FF2B5EF4-FFF2-40B4-BE49-F238E27FC236}">
                <a16:creationId xmlns:a16="http://schemas.microsoft.com/office/drawing/2014/main" id="{5BAC17CB-3C5C-C6E2-9A67-B779FD54B26F}"/>
              </a:ext>
            </a:extLst>
          </p:cNvPr>
          <p:cNvSpPr/>
          <p:nvPr/>
        </p:nvSpPr>
        <p:spPr>
          <a:xfrm>
            <a:off x="0" y="6141418"/>
            <a:ext cx="12192000" cy="716582"/>
          </a:xfrm>
          <a:prstGeom prst="rect">
            <a:avLst/>
          </a:prstGeom>
          <a:solidFill>
            <a:srgbClr val="DC3E33"/>
          </a:solidFill>
          <a:ln>
            <a:solidFill>
              <a:srgbClr val="DC3E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12750" hangingPunct="0"/>
            <a:r>
              <a:rPr lang="en-US" sz="2800" b="1" kern="0" dirty="0">
                <a:solidFill>
                  <a:schemeClr val="bg1"/>
                </a:solidFill>
                <a:sym typeface="Helvetica Neue"/>
              </a:rPr>
              <a:t>E</a:t>
            </a:r>
            <a:r>
              <a:rPr lang="en-US" sz="2800" b="1" kern="0" baseline="30000" dirty="0">
                <a:solidFill>
                  <a:schemeClr val="bg1"/>
                </a:solidFill>
                <a:sym typeface="Helvetica Neue"/>
              </a:rPr>
              <a:t>3 </a:t>
            </a:r>
            <a:r>
              <a:rPr lang="en-US" sz="2800" b="1" kern="0" dirty="0">
                <a:solidFill>
                  <a:schemeClr val="bg1"/>
                </a:solidFill>
                <a:sym typeface="Helvetica Neue"/>
              </a:rPr>
              <a:t>complements compression techniques (1.67x)</a:t>
            </a:r>
            <a:endParaRPr lang="en-US" sz="2800" b="1" kern="0" baseline="30000" dirty="0">
              <a:solidFill>
                <a:schemeClr val="bg1"/>
              </a:solidFill>
              <a:sym typeface="Helvetica Neue"/>
            </a:endParaRPr>
          </a:p>
        </p:txBody>
      </p:sp>
      <p:grpSp>
        <p:nvGrpSpPr>
          <p:cNvPr id="12" name="Group 11">
            <a:extLst>
              <a:ext uri="{FF2B5EF4-FFF2-40B4-BE49-F238E27FC236}">
                <a16:creationId xmlns:a16="http://schemas.microsoft.com/office/drawing/2014/main" id="{EA952EEF-94FB-8B82-ED84-6B3196C897D6}"/>
              </a:ext>
            </a:extLst>
          </p:cNvPr>
          <p:cNvGrpSpPr/>
          <p:nvPr/>
        </p:nvGrpSpPr>
        <p:grpSpPr>
          <a:xfrm>
            <a:off x="1476135" y="2523744"/>
            <a:ext cx="5607418" cy="2706624"/>
            <a:chOff x="1476135" y="2523744"/>
            <a:chExt cx="5607418" cy="2706624"/>
          </a:xfrm>
        </p:grpSpPr>
        <p:sp>
          <p:nvSpPr>
            <p:cNvPr id="5" name="Rectangle 4">
              <a:extLst>
                <a:ext uri="{FF2B5EF4-FFF2-40B4-BE49-F238E27FC236}">
                  <a16:creationId xmlns:a16="http://schemas.microsoft.com/office/drawing/2014/main" id="{F33FDDCB-8910-2BB4-4905-62197DC6A49F}"/>
                </a:ext>
              </a:extLst>
            </p:cNvPr>
            <p:cNvSpPr/>
            <p:nvPr/>
          </p:nvSpPr>
          <p:spPr>
            <a:xfrm>
              <a:off x="1962912" y="4133088"/>
              <a:ext cx="316992" cy="109728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1A2EA335-7380-FBDA-E990-82C0C605CE03}"/>
                </a:ext>
              </a:extLst>
            </p:cNvPr>
            <p:cNvSpPr/>
            <p:nvPr/>
          </p:nvSpPr>
          <p:spPr>
            <a:xfrm>
              <a:off x="2956560" y="3803904"/>
              <a:ext cx="213360" cy="142646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5FC7E975-D2B0-F950-3D94-DAE015B2821C}"/>
                </a:ext>
              </a:extLst>
            </p:cNvPr>
            <p:cNvSpPr/>
            <p:nvPr/>
          </p:nvSpPr>
          <p:spPr>
            <a:xfrm>
              <a:off x="3917264" y="3243072"/>
              <a:ext cx="325551" cy="19872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C38689B0-2032-CE13-DE77-CCECB7BBFD03}"/>
                </a:ext>
              </a:extLst>
            </p:cNvPr>
            <p:cNvSpPr/>
            <p:nvPr/>
          </p:nvSpPr>
          <p:spPr>
            <a:xfrm>
              <a:off x="4900535" y="2743200"/>
              <a:ext cx="325551" cy="24871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BD10E444-3270-4233-502A-03106249F6FD}"/>
                </a:ext>
              </a:extLst>
            </p:cNvPr>
            <p:cNvSpPr/>
            <p:nvPr/>
          </p:nvSpPr>
          <p:spPr>
            <a:xfrm>
              <a:off x="5867332" y="2743200"/>
              <a:ext cx="325551" cy="24871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2023FB41-3E36-7C2C-EE2F-E30BB427400A}"/>
                </a:ext>
              </a:extLst>
            </p:cNvPr>
            <p:cNvSpPr/>
            <p:nvPr/>
          </p:nvSpPr>
          <p:spPr>
            <a:xfrm>
              <a:off x="6851909" y="2523744"/>
              <a:ext cx="231644" cy="27066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ADB7908C-7DFA-4AFE-9864-AA04C48FD554}"/>
                </a:ext>
              </a:extLst>
            </p:cNvPr>
            <p:cNvSpPr/>
            <p:nvPr/>
          </p:nvSpPr>
          <p:spPr>
            <a:xfrm>
              <a:off x="1476135" y="3029712"/>
              <a:ext cx="973553" cy="28735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3" name="by adapting execution per input">
            <a:extLst>
              <a:ext uri="{FF2B5EF4-FFF2-40B4-BE49-F238E27FC236}">
                <a16:creationId xmlns:a16="http://schemas.microsoft.com/office/drawing/2014/main" id="{627658F7-89CA-0638-965E-9A5B485E0139}"/>
              </a:ext>
            </a:extLst>
          </p:cNvPr>
          <p:cNvSpPr txBox="1"/>
          <p:nvPr/>
        </p:nvSpPr>
        <p:spPr>
          <a:xfrm>
            <a:off x="7575063" y="2623487"/>
            <a:ext cx="4355018" cy="971258"/>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Compressed models leverage EEs better than counterparts</a:t>
            </a:r>
            <a:endParaRPr sz="2400" i="1" kern="0" baseline="30000" dirty="0">
              <a:latin typeface="Helvetica Neue"/>
              <a:ea typeface="Helvetica Neue"/>
              <a:cs typeface="Helvetica Neue"/>
              <a:sym typeface="Helvetica Neue"/>
            </a:endParaRPr>
          </a:p>
        </p:txBody>
      </p:sp>
      <p:sp>
        <p:nvSpPr>
          <p:cNvPr id="14" name="by adapting execution per input">
            <a:extLst>
              <a:ext uri="{FF2B5EF4-FFF2-40B4-BE49-F238E27FC236}">
                <a16:creationId xmlns:a16="http://schemas.microsoft.com/office/drawing/2014/main" id="{31CE8E32-532B-EE1F-9F4B-9C8A22194453}"/>
              </a:ext>
            </a:extLst>
          </p:cNvPr>
          <p:cNvSpPr txBox="1"/>
          <p:nvPr/>
        </p:nvSpPr>
        <p:spPr>
          <a:xfrm>
            <a:off x="7575063" y="3995186"/>
            <a:ext cx="4355018" cy="971257"/>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Compressed models still leave a lot on the table!</a:t>
            </a:r>
            <a:endParaRPr sz="2400" i="1" kern="0" baseline="30000" dirty="0">
              <a:latin typeface="Helvetica Neue"/>
              <a:ea typeface="Helvetica Neue"/>
              <a:cs typeface="Helvetica Neue"/>
              <a:sym typeface="Helvetica Neue"/>
            </a:endParaRPr>
          </a:p>
        </p:txBody>
      </p:sp>
      <p:sp>
        <p:nvSpPr>
          <p:cNvPr id="15" name="by adapting execution per input">
            <a:extLst>
              <a:ext uri="{FF2B5EF4-FFF2-40B4-BE49-F238E27FC236}">
                <a16:creationId xmlns:a16="http://schemas.microsoft.com/office/drawing/2014/main" id="{172D561A-9F39-75E3-8889-163EF72187D0}"/>
              </a:ext>
            </a:extLst>
          </p:cNvPr>
          <p:cNvSpPr txBox="1"/>
          <p:nvPr/>
        </p:nvSpPr>
        <p:spPr>
          <a:xfrm>
            <a:off x="704850" y="1430134"/>
            <a:ext cx="10985500" cy="467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latin typeface="Helvetica Neue"/>
                <a:ea typeface="Helvetica Neue"/>
                <a:cs typeface="Helvetica Neue"/>
                <a:sym typeface="Helvetica Neue"/>
              </a:rPr>
              <a:t>Is compression alone enough? Can E</a:t>
            </a:r>
            <a:r>
              <a:rPr lang="en-US" sz="2750" kern="0" baseline="30000" dirty="0">
                <a:latin typeface="Helvetica Neue"/>
                <a:ea typeface="Helvetica Neue"/>
                <a:cs typeface="Helvetica Neue"/>
                <a:sym typeface="Helvetica Neue"/>
              </a:rPr>
              <a:t>3 </a:t>
            </a:r>
            <a:r>
              <a:rPr lang="en-US" sz="2750" kern="0" dirty="0">
                <a:latin typeface="Helvetica Neue"/>
                <a:ea typeface="Helvetica Neue"/>
                <a:cs typeface="Helvetica Neue"/>
                <a:sym typeface="Helvetica Neue"/>
              </a:rPr>
              <a:t>enhance compression?</a:t>
            </a:r>
            <a:endParaRPr sz="2750" kern="0" baseline="30000" dirty="0">
              <a:latin typeface="Helvetica Neue"/>
              <a:ea typeface="Helvetica Neue"/>
              <a:cs typeface="Helvetica Neue"/>
              <a:sym typeface="Helvetica Neue"/>
            </a:endParaRPr>
          </a:p>
        </p:txBody>
      </p:sp>
    </p:spTree>
    <p:extLst>
      <p:ext uri="{BB962C8B-B14F-4D97-AF65-F5344CB8AC3E}">
        <p14:creationId xmlns:p14="http://schemas.microsoft.com/office/powerpoint/2010/main" val="39746419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03E9E-5510-EC07-4B02-AFF0EC5327F3}"/>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BECA6FD1-1B6A-711B-190F-DE0E28F1AD1F}"/>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Generative Models: CALM </a:t>
            </a:r>
            <a:endParaRPr sz="4000" dirty="0"/>
          </a:p>
        </p:txBody>
      </p:sp>
      <p:pic>
        <p:nvPicPr>
          <p:cNvPr id="4" name="Picture 3">
            <a:extLst>
              <a:ext uri="{FF2B5EF4-FFF2-40B4-BE49-F238E27FC236}">
                <a16:creationId xmlns:a16="http://schemas.microsoft.com/office/drawing/2014/main" id="{CF614BA9-9925-2F6C-6424-5CDF4D1FCA43}"/>
              </a:ext>
            </a:extLst>
          </p:cNvPr>
          <p:cNvPicPr>
            <a:picLocks noChangeAspect="1"/>
          </p:cNvPicPr>
          <p:nvPr/>
        </p:nvPicPr>
        <p:blipFill>
          <a:blip r:embed="rId3"/>
          <a:stretch>
            <a:fillRect/>
          </a:stretch>
        </p:blipFill>
        <p:spPr>
          <a:xfrm>
            <a:off x="263009" y="2196084"/>
            <a:ext cx="5613400" cy="3124200"/>
          </a:xfrm>
          <a:prstGeom prst="rect">
            <a:avLst/>
          </a:prstGeom>
        </p:spPr>
      </p:pic>
      <p:pic>
        <p:nvPicPr>
          <p:cNvPr id="6" name="Picture 5">
            <a:extLst>
              <a:ext uri="{FF2B5EF4-FFF2-40B4-BE49-F238E27FC236}">
                <a16:creationId xmlns:a16="http://schemas.microsoft.com/office/drawing/2014/main" id="{0DE48007-EA71-247E-E204-2880DE6F9F52}"/>
              </a:ext>
            </a:extLst>
          </p:cNvPr>
          <p:cNvPicPr>
            <a:picLocks noChangeAspect="1"/>
          </p:cNvPicPr>
          <p:nvPr/>
        </p:nvPicPr>
        <p:blipFill>
          <a:blip r:embed="rId4"/>
          <a:stretch>
            <a:fillRect/>
          </a:stretch>
        </p:blipFill>
        <p:spPr>
          <a:xfrm>
            <a:off x="6315591" y="2196084"/>
            <a:ext cx="5613400" cy="3124200"/>
          </a:xfrm>
          <a:prstGeom prst="rect">
            <a:avLst/>
          </a:prstGeom>
        </p:spPr>
      </p:pic>
      <p:sp>
        <p:nvSpPr>
          <p:cNvPr id="7" name="by adapting execution per input">
            <a:extLst>
              <a:ext uri="{FF2B5EF4-FFF2-40B4-BE49-F238E27FC236}">
                <a16:creationId xmlns:a16="http://schemas.microsoft.com/office/drawing/2014/main" id="{4E179A1D-6C23-FE7F-DB96-74F55A09EC50}"/>
              </a:ext>
            </a:extLst>
          </p:cNvPr>
          <p:cNvSpPr txBox="1"/>
          <p:nvPr/>
        </p:nvSpPr>
        <p:spPr>
          <a:xfrm>
            <a:off x="704850" y="1430134"/>
            <a:ext cx="10985500" cy="467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latin typeface="Helvetica Neue"/>
                <a:ea typeface="Helvetica Neue"/>
                <a:cs typeface="Helvetica Neue"/>
                <a:sym typeface="Helvetica Neue"/>
              </a:rPr>
              <a:t>EE model that enables exiting on Google’s T5x model</a:t>
            </a:r>
            <a:endParaRPr sz="2750" kern="0" baseline="30000" dirty="0">
              <a:latin typeface="Helvetica Neue"/>
              <a:ea typeface="Helvetica Neue"/>
              <a:cs typeface="Helvetica Neue"/>
              <a:sym typeface="Helvetica Neue"/>
            </a:endParaRPr>
          </a:p>
        </p:txBody>
      </p:sp>
      <p:sp>
        <p:nvSpPr>
          <p:cNvPr id="8" name="by adapting execution per input">
            <a:extLst>
              <a:ext uri="{FF2B5EF4-FFF2-40B4-BE49-F238E27FC236}">
                <a16:creationId xmlns:a16="http://schemas.microsoft.com/office/drawing/2014/main" id="{C55F61F5-2655-8CA6-2446-F43F56FB3FD1}"/>
              </a:ext>
            </a:extLst>
          </p:cNvPr>
          <p:cNvSpPr txBox="1"/>
          <p:nvPr/>
        </p:nvSpPr>
        <p:spPr>
          <a:xfrm>
            <a:off x="1191024" y="5618844"/>
            <a:ext cx="4355018" cy="837986"/>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Machine translation</a:t>
            </a:r>
            <a:br>
              <a:rPr lang="en-US" sz="2400" i="1" kern="0" dirty="0">
                <a:latin typeface="Helvetica Neue"/>
                <a:ea typeface="Helvetica Neue"/>
                <a:cs typeface="Helvetica Neue"/>
                <a:sym typeface="Helvetica Neue"/>
              </a:rPr>
            </a:br>
            <a:r>
              <a:rPr lang="en-US" sz="2400" i="1" kern="0" dirty="0">
                <a:latin typeface="Helvetica Neue"/>
                <a:ea typeface="Helvetica Neue"/>
                <a:cs typeface="Helvetica Neue"/>
                <a:sym typeface="Helvetica Neue"/>
              </a:rPr>
              <a:t>2.84x</a:t>
            </a:r>
            <a:endParaRPr sz="2400" i="1" kern="0" baseline="30000" dirty="0">
              <a:latin typeface="Helvetica Neue"/>
              <a:ea typeface="Helvetica Neue"/>
              <a:cs typeface="Helvetica Neue"/>
              <a:sym typeface="Helvetica Neue"/>
            </a:endParaRPr>
          </a:p>
        </p:txBody>
      </p:sp>
      <p:sp>
        <p:nvSpPr>
          <p:cNvPr id="9" name="by adapting execution per input">
            <a:extLst>
              <a:ext uri="{FF2B5EF4-FFF2-40B4-BE49-F238E27FC236}">
                <a16:creationId xmlns:a16="http://schemas.microsoft.com/office/drawing/2014/main" id="{A45E8F01-E2D3-06D8-F164-94A0C7BD486D}"/>
              </a:ext>
            </a:extLst>
          </p:cNvPr>
          <p:cNvSpPr txBox="1"/>
          <p:nvPr/>
        </p:nvSpPr>
        <p:spPr>
          <a:xfrm>
            <a:off x="7335332" y="5618844"/>
            <a:ext cx="4355018" cy="837986"/>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Document summarization</a:t>
            </a:r>
            <a:br>
              <a:rPr lang="en-US" sz="2400" i="1" kern="0" dirty="0">
                <a:latin typeface="Helvetica Neue"/>
                <a:ea typeface="Helvetica Neue"/>
                <a:cs typeface="Helvetica Neue"/>
                <a:sym typeface="Helvetica Neue"/>
              </a:rPr>
            </a:br>
            <a:r>
              <a:rPr lang="en-US" sz="2400" i="1" kern="0" dirty="0">
                <a:latin typeface="Helvetica Neue"/>
                <a:ea typeface="Helvetica Neue"/>
                <a:cs typeface="Helvetica Neue"/>
                <a:sym typeface="Helvetica Neue"/>
              </a:rPr>
              <a:t>3.8x </a:t>
            </a:r>
            <a:endParaRPr sz="2400" i="1" kern="0" baseline="30000" dirty="0">
              <a:latin typeface="Helvetica Neue"/>
              <a:ea typeface="Helvetica Neue"/>
              <a:cs typeface="Helvetica Neue"/>
              <a:sym typeface="Helvetica Neue"/>
            </a:endParaRPr>
          </a:p>
        </p:txBody>
      </p:sp>
    </p:spTree>
    <p:extLst>
      <p:ext uri="{BB962C8B-B14F-4D97-AF65-F5344CB8AC3E}">
        <p14:creationId xmlns:p14="http://schemas.microsoft.com/office/powerpoint/2010/main" val="22223801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07F48-AC5F-AABB-102D-FB0D98D1D094}"/>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31DA311B-497F-D00D-401A-7D82A9012ADF}"/>
              </a:ext>
            </a:extLst>
          </p:cNvPr>
          <p:cNvSpPr txBox="1">
            <a:spLocks noGrp="1"/>
          </p:cNvSpPr>
          <p:nvPr>
            <p:ph type="title"/>
          </p:nvPr>
        </p:nvSpPr>
        <p:spPr>
          <a:xfrm>
            <a:off x="603250" y="538680"/>
            <a:ext cx="10985500" cy="716582"/>
          </a:xfrm>
          <a:prstGeom prst="rect">
            <a:avLst/>
          </a:prstGeom>
        </p:spPr>
        <p:txBody>
          <a:bodyPr/>
          <a:lstStyle/>
          <a:p>
            <a:r>
              <a:rPr lang="en-US" sz="4000" dirty="0"/>
              <a:t>Generative</a:t>
            </a:r>
            <a:r>
              <a:rPr lang="en-US" dirty="0"/>
              <a:t> Models: Llama Family</a:t>
            </a:r>
            <a:endParaRPr dirty="0"/>
          </a:p>
        </p:txBody>
      </p:sp>
      <p:pic>
        <p:nvPicPr>
          <p:cNvPr id="3" name="Picture 2">
            <a:extLst>
              <a:ext uri="{FF2B5EF4-FFF2-40B4-BE49-F238E27FC236}">
                <a16:creationId xmlns:a16="http://schemas.microsoft.com/office/drawing/2014/main" id="{6120BA4B-0F57-305D-A866-EE464A2156E4}"/>
              </a:ext>
            </a:extLst>
          </p:cNvPr>
          <p:cNvPicPr>
            <a:picLocks noChangeAspect="1"/>
          </p:cNvPicPr>
          <p:nvPr/>
        </p:nvPicPr>
        <p:blipFill>
          <a:blip r:embed="rId3"/>
          <a:stretch>
            <a:fillRect/>
          </a:stretch>
        </p:blipFill>
        <p:spPr>
          <a:xfrm>
            <a:off x="311150" y="2199413"/>
            <a:ext cx="6836817" cy="3729173"/>
          </a:xfrm>
          <a:prstGeom prst="rect">
            <a:avLst/>
          </a:prstGeom>
        </p:spPr>
      </p:pic>
      <p:grpSp>
        <p:nvGrpSpPr>
          <p:cNvPr id="13" name="Group 12">
            <a:extLst>
              <a:ext uri="{FF2B5EF4-FFF2-40B4-BE49-F238E27FC236}">
                <a16:creationId xmlns:a16="http://schemas.microsoft.com/office/drawing/2014/main" id="{8A9F42A0-5291-7395-E9B6-B1276E827FB2}"/>
              </a:ext>
            </a:extLst>
          </p:cNvPr>
          <p:cNvGrpSpPr/>
          <p:nvPr/>
        </p:nvGrpSpPr>
        <p:grpSpPr>
          <a:xfrm>
            <a:off x="1396999" y="2743200"/>
            <a:ext cx="5372478" cy="2469875"/>
            <a:chOff x="1396999" y="2743200"/>
            <a:chExt cx="5372478" cy="2469875"/>
          </a:xfrm>
        </p:grpSpPr>
        <p:sp>
          <p:nvSpPr>
            <p:cNvPr id="6" name="Rectangle 5">
              <a:extLst>
                <a:ext uri="{FF2B5EF4-FFF2-40B4-BE49-F238E27FC236}">
                  <a16:creationId xmlns:a16="http://schemas.microsoft.com/office/drawing/2014/main" id="{BFDA7E68-6E66-18E6-F01D-4BF8EE70E00B}"/>
                </a:ext>
              </a:extLst>
            </p:cNvPr>
            <p:cNvSpPr/>
            <p:nvPr/>
          </p:nvSpPr>
          <p:spPr>
            <a:xfrm>
              <a:off x="1612900" y="4716449"/>
              <a:ext cx="215900" cy="4953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7D4C21FF-79B5-2C11-3DA5-449083FBF438}"/>
                </a:ext>
              </a:extLst>
            </p:cNvPr>
            <p:cNvSpPr/>
            <p:nvPr/>
          </p:nvSpPr>
          <p:spPr>
            <a:xfrm>
              <a:off x="2600187" y="4716449"/>
              <a:ext cx="215900" cy="4953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9B831AF8-602E-70F7-80DF-C060B8CA4A32}"/>
                </a:ext>
              </a:extLst>
            </p:cNvPr>
            <p:cNvSpPr/>
            <p:nvPr/>
          </p:nvSpPr>
          <p:spPr>
            <a:xfrm>
              <a:off x="3587473" y="4526939"/>
              <a:ext cx="215901" cy="68481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FABD1EFF-E1CF-3488-4B98-3E7F089217ED}"/>
                </a:ext>
              </a:extLst>
            </p:cNvPr>
            <p:cNvSpPr/>
            <p:nvPr/>
          </p:nvSpPr>
          <p:spPr>
            <a:xfrm>
              <a:off x="4574760" y="4094922"/>
              <a:ext cx="215901" cy="111682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092A6E23-9A7D-D3F4-F519-5FF85436E394}"/>
                </a:ext>
              </a:extLst>
            </p:cNvPr>
            <p:cNvSpPr/>
            <p:nvPr/>
          </p:nvSpPr>
          <p:spPr>
            <a:xfrm>
              <a:off x="5558071" y="4096248"/>
              <a:ext cx="215901" cy="111682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1D5232BB-1874-C296-2478-62FC680500BC}"/>
                </a:ext>
              </a:extLst>
            </p:cNvPr>
            <p:cNvSpPr/>
            <p:nvPr/>
          </p:nvSpPr>
          <p:spPr>
            <a:xfrm>
              <a:off x="6553575" y="3760967"/>
              <a:ext cx="215902" cy="145078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7F85C2A3-D321-4A86-BB3D-BAF32B1DEB41}"/>
                </a:ext>
              </a:extLst>
            </p:cNvPr>
            <p:cNvSpPr/>
            <p:nvPr/>
          </p:nvSpPr>
          <p:spPr>
            <a:xfrm>
              <a:off x="1396999" y="2743200"/>
              <a:ext cx="2316260" cy="2782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6" name="Group 25">
            <a:extLst>
              <a:ext uri="{FF2B5EF4-FFF2-40B4-BE49-F238E27FC236}">
                <a16:creationId xmlns:a16="http://schemas.microsoft.com/office/drawing/2014/main" id="{B20A834E-E49B-809B-B789-25F84D21D4D8}"/>
              </a:ext>
            </a:extLst>
          </p:cNvPr>
          <p:cNvGrpSpPr/>
          <p:nvPr/>
        </p:nvGrpSpPr>
        <p:grpSpPr>
          <a:xfrm>
            <a:off x="1396999" y="2433983"/>
            <a:ext cx="5733476" cy="2777767"/>
            <a:chOff x="1396999" y="2433983"/>
            <a:chExt cx="5733476" cy="2777767"/>
          </a:xfrm>
        </p:grpSpPr>
        <p:sp>
          <p:nvSpPr>
            <p:cNvPr id="14" name="Rectangle 13">
              <a:extLst>
                <a:ext uri="{FF2B5EF4-FFF2-40B4-BE49-F238E27FC236}">
                  <a16:creationId xmlns:a16="http://schemas.microsoft.com/office/drawing/2014/main" id="{E65F7337-C8D7-1A47-7501-9C29C799B6A0}"/>
                </a:ext>
              </a:extLst>
            </p:cNvPr>
            <p:cNvSpPr/>
            <p:nvPr/>
          </p:nvSpPr>
          <p:spPr>
            <a:xfrm>
              <a:off x="1843350" y="4526939"/>
              <a:ext cx="279648" cy="68481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B80F4E81-B21B-E2A2-1DD0-641BFA6EA27C}"/>
                </a:ext>
              </a:extLst>
            </p:cNvPr>
            <p:cNvSpPr/>
            <p:nvPr/>
          </p:nvSpPr>
          <p:spPr>
            <a:xfrm>
              <a:off x="2840280" y="3565284"/>
              <a:ext cx="279648" cy="164646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18A87C3B-23AF-02F6-245A-FB93F933CD86}"/>
                </a:ext>
              </a:extLst>
            </p:cNvPr>
            <p:cNvSpPr/>
            <p:nvPr/>
          </p:nvSpPr>
          <p:spPr>
            <a:xfrm>
              <a:off x="3828048" y="3565284"/>
              <a:ext cx="279648" cy="164646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24C4FC1F-3BFA-02E7-7AE3-46A67A3CD547}"/>
                </a:ext>
              </a:extLst>
            </p:cNvPr>
            <p:cNvSpPr/>
            <p:nvPr/>
          </p:nvSpPr>
          <p:spPr>
            <a:xfrm>
              <a:off x="4808386" y="3271689"/>
              <a:ext cx="279649" cy="19400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87C9B197-E134-F7B2-7F1E-EC58143477E4}"/>
                </a:ext>
              </a:extLst>
            </p:cNvPr>
            <p:cNvSpPr/>
            <p:nvPr/>
          </p:nvSpPr>
          <p:spPr>
            <a:xfrm>
              <a:off x="5804665" y="2776389"/>
              <a:ext cx="279650" cy="24353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F83B61A-FAB5-F704-A578-FB735EC4370B}"/>
                </a:ext>
              </a:extLst>
            </p:cNvPr>
            <p:cNvSpPr/>
            <p:nvPr/>
          </p:nvSpPr>
          <p:spPr>
            <a:xfrm>
              <a:off x="6776964" y="2433983"/>
              <a:ext cx="353511" cy="27777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Rectangle 20">
              <a:extLst>
                <a:ext uri="{FF2B5EF4-FFF2-40B4-BE49-F238E27FC236}">
                  <a16:creationId xmlns:a16="http://schemas.microsoft.com/office/drawing/2014/main" id="{F0FC13FD-C498-EFB2-9963-A224F56FFD20}"/>
                </a:ext>
              </a:extLst>
            </p:cNvPr>
            <p:cNvSpPr/>
            <p:nvPr/>
          </p:nvSpPr>
          <p:spPr>
            <a:xfrm>
              <a:off x="1396999" y="3021496"/>
              <a:ext cx="861171" cy="28624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3" name="by adapting execution per input">
            <a:extLst>
              <a:ext uri="{FF2B5EF4-FFF2-40B4-BE49-F238E27FC236}">
                <a16:creationId xmlns:a16="http://schemas.microsoft.com/office/drawing/2014/main" id="{7078F448-130A-6993-D671-5729B90F07FB}"/>
              </a:ext>
            </a:extLst>
          </p:cNvPr>
          <p:cNvSpPr txBox="1"/>
          <p:nvPr/>
        </p:nvSpPr>
        <p:spPr>
          <a:xfrm>
            <a:off x="704850" y="1430134"/>
            <a:ext cx="10985500" cy="467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rmAutofit fontScale="92500" lnSpcReduction="10000"/>
          </a:bodyPr>
          <a:lstStyle>
            <a:lvl1pPr algn="l" defTabSz="825500">
              <a:defRPr sz="5500">
                <a:solidFill>
                  <a:srgbClr val="000000"/>
                </a:solidFill>
              </a:defRPr>
            </a:lvl1pPr>
          </a:lstStyle>
          <a:p>
            <a:pPr defTabSz="412750" hangingPunct="0"/>
            <a:r>
              <a:rPr lang="en-US" sz="2750" kern="0" dirty="0">
                <a:latin typeface="Helvetica Neue"/>
                <a:ea typeface="Helvetica Neue"/>
                <a:cs typeface="Helvetica Neue"/>
                <a:sym typeface="Helvetica Neue"/>
              </a:rPr>
              <a:t>Generality of E</a:t>
            </a:r>
            <a:r>
              <a:rPr lang="en-US" sz="2750" kern="0" baseline="30000" dirty="0">
                <a:latin typeface="Helvetica Neue"/>
                <a:ea typeface="Helvetica Neue"/>
                <a:cs typeface="Helvetica Neue"/>
                <a:sym typeface="Helvetica Neue"/>
              </a:rPr>
              <a:t>3 </a:t>
            </a:r>
            <a:r>
              <a:rPr lang="en-US" sz="2750" kern="0" dirty="0">
                <a:latin typeface="Helvetica Neue"/>
                <a:ea typeface="Helvetica Neue"/>
                <a:cs typeface="Helvetica Neue"/>
                <a:sym typeface="Helvetica Neue"/>
              </a:rPr>
              <a:t>to decoder-only autoregressive models </a:t>
            </a:r>
            <a:endParaRPr sz="2750" kern="0" baseline="30000" dirty="0">
              <a:latin typeface="Helvetica Neue"/>
              <a:ea typeface="Helvetica Neue"/>
              <a:cs typeface="Helvetica Neue"/>
              <a:sym typeface="Helvetica Neue"/>
            </a:endParaRPr>
          </a:p>
        </p:txBody>
      </p:sp>
      <p:sp>
        <p:nvSpPr>
          <p:cNvPr id="24" name="by adapting execution per input">
            <a:extLst>
              <a:ext uri="{FF2B5EF4-FFF2-40B4-BE49-F238E27FC236}">
                <a16:creationId xmlns:a16="http://schemas.microsoft.com/office/drawing/2014/main" id="{95FEAA0B-9717-5591-7018-7D4F16DB2B13}"/>
              </a:ext>
            </a:extLst>
          </p:cNvPr>
          <p:cNvSpPr txBox="1"/>
          <p:nvPr/>
        </p:nvSpPr>
        <p:spPr>
          <a:xfrm>
            <a:off x="7555248" y="2651974"/>
            <a:ext cx="4355018" cy="837986"/>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Exit checking at ramps have significant overheads</a:t>
            </a:r>
            <a:endParaRPr sz="2400" i="1" kern="0" baseline="30000" dirty="0">
              <a:latin typeface="Helvetica Neue"/>
              <a:ea typeface="Helvetica Neue"/>
              <a:cs typeface="Helvetica Neue"/>
              <a:sym typeface="Helvetica Neue"/>
            </a:endParaRPr>
          </a:p>
        </p:txBody>
      </p:sp>
      <p:sp>
        <p:nvSpPr>
          <p:cNvPr id="27" name="by adapting execution per input">
            <a:extLst>
              <a:ext uri="{FF2B5EF4-FFF2-40B4-BE49-F238E27FC236}">
                <a16:creationId xmlns:a16="http://schemas.microsoft.com/office/drawing/2014/main" id="{4B5D5A3C-AF4B-A5D0-3B5D-DC553C5F1546}"/>
              </a:ext>
            </a:extLst>
          </p:cNvPr>
          <p:cNvSpPr txBox="1"/>
          <p:nvPr/>
        </p:nvSpPr>
        <p:spPr>
          <a:xfrm>
            <a:off x="7555248" y="4067365"/>
            <a:ext cx="4355018" cy="837986"/>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algn="ctr" defTabSz="412750" hangingPunct="0"/>
            <a:r>
              <a:rPr lang="en-US" sz="2400" i="1" kern="0" dirty="0">
                <a:latin typeface="Helvetica Neue"/>
                <a:ea typeface="Helvetica Neue"/>
                <a:cs typeface="Helvetica Neue"/>
                <a:sym typeface="Helvetica Neue"/>
              </a:rPr>
              <a:t>Such overheads increase </a:t>
            </a:r>
            <a:br>
              <a:rPr lang="en-US" sz="2400" i="1" kern="0" dirty="0">
                <a:latin typeface="Helvetica Neue"/>
                <a:ea typeface="Helvetica Neue"/>
                <a:cs typeface="Helvetica Neue"/>
                <a:sym typeface="Helvetica Neue"/>
              </a:rPr>
            </a:br>
            <a:r>
              <a:rPr lang="en-US" sz="2400" i="1" kern="0" dirty="0">
                <a:latin typeface="Helvetica Neue"/>
                <a:ea typeface="Helvetica Neue"/>
                <a:cs typeface="Helvetica Neue"/>
                <a:sym typeface="Helvetica Neue"/>
              </a:rPr>
              <a:t>with larger models</a:t>
            </a:r>
            <a:endParaRPr sz="2400" i="1" kern="0" baseline="30000" dirty="0">
              <a:latin typeface="Helvetica Neue"/>
              <a:ea typeface="Helvetica Neue"/>
              <a:cs typeface="Helvetica Neue"/>
              <a:sym typeface="Helvetica Neue"/>
            </a:endParaRPr>
          </a:p>
        </p:txBody>
      </p:sp>
      <p:sp>
        <p:nvSpPr>
          <p:cNvPr id="28" name="Rectangle 27">
            <a:extLst>
              <a:ext uri="{FF2B5EF4-FFF2-40B4-BE49-F238E27FC236}">
                <a16:creationId xmlns:a16="http://schemas.microsoft.com/office/drawing/2014/main" id="{EBBB47D7-8ABC-9AAF-C6EE-E743D8859249}"/>
              </a:ext>
            </a:extLst>
          </p:cNvPr>
          <p:cNvSpPr/>
          <p:nvPr/>
        </p:nvSpPr>
        <p:spPr>
          <a:xfrm>
            <a:off x="0" y="6141418"/>
            <a:ext cx="12192000" cy="716582"/>
          </a:xfrm>
          <a:prstGeom prst="rect">
            <a:avLst/>
          </a:prstGeom>
          <a:solidFill>
            <a:srgbClr val="DC3E33"/>
          </a:solidFill>
          <a:ln>
            <a:solidFill>
              <a:srgbClr val="DC3E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12750" hangingPunct="0"/>
            <a:r>
              <a:rPr lang="en-US" sz="2800" b="1" kern="0" dirty="0">
                <a:solidFill>
                  <a:schemeClr val="bg1"/>
                </a:solidFill>
                <a:sym typeface="Helvetica Neue"/>
              </a:rPr>
              <a:t>E</a:t>
            </a:r>
            <a:r>
              <a:rPr lang="en-US" sz="2800" b="1" kern="0" baseline="30000" dirty="0">
                <a:solidFill>
                  <a:schemeClr val="bg1"/>
                </a:solidFill>
                <a:sym typeface="Helvetica Neue"/>
              </a:rPr>
              <a:t>3 </a:t>
            </a:r>
            <a:r>
              <a:rPr lang="en-US" sz="2800" b="1" kern="0" dirty="0">
                <a:solidFill>
                  <a:schemeClr val="bg1"/>
                </a:solidFill>
                <a:sym typeface="Helvetica Neue"/>
              </a:rPr>
              <a:t>can mitigate overheads and boost performance (1.48x)</a:t>
            </a:r>
            <a:endParaRPr lang="en-US" sz="2800" b="1" kern="0" baseline="30000" dirty="0">
              <a:solidFill>
                <a:schemeClr val="bg1"/>
              </a:solidFill>
              <a:sym typeface="Helvetica Neue"/>
            </a:endParaRPr>
          </a:p>
        </p:txBody>
      </p:sp>
    </p:spTree>
    <p:extLst>
      <p:ext uri="{BB962C8B-B14F-4D97-AF65-F5344CB8AC3E}">
        <p14:creationId xmlns:p14="http://schemas.microsoft.com/office/powerpoint/2010/main" val="15680867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F3390-D171-E35F-4A25-505BE8B8AA21}"/>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B3F4AD2C-F9CB-387E-6A6C-C8E3BC6A2165}"/>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Other Evaluations</a:t>
            </a:r>
            <a:endParaRPr sz="4000" dirty="0"/>
          </a:p>
        </p:txBody>
      </p:sp>
      <p:sp>
        <p:nvSpPr>
          <p:cNvPr id="11" name="Augment intermediate layers with ramps (intermediate classifiers)…">
            <a:extLst>
              <a:ext uri="{FF2B5EF4-FFF2-40B4-BE49-F238E27FC236}">
                <a16:creationId xmlns:a16="http://schemas.microsoft.com/office/drawing/2014/main" id="{8AF06969-AF84-A9A4-4C52-8EB0E3BA356B}"/>
              </a:ext>
            </a:extLst>
          </p:cNvPr>
          <p:cNvSpPr txBox="1">
            <a:spLocks/>
          </p:cNvSpPr>
          <p:nvPr/>
        </p:nvSpPr>
        <p:spPr>
          <a:xfrm>
            <a:off x="603250" y="1494234"/>
            <a:ext cx="10985500" cy="4825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2603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1pPr>
            <a:lvl2pPr marL="5651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2pPr>
            <a:lvl3pPr marL="8699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3pPr>
            <a:lvl4pPr marL="11747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4pPr>
            <a:lvl5pPr marL="14795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5pPr>
            <a:lvl6pPr marL="17843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6pPr>
            <a:lvl7pPr marL="20891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7pPr>
            <a:lvl8pPr marL="23939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8pPr>
            <a:lvl9pPr marL="26987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9pPr>
          </a:lstStyle>
          <a:p>
            <a:pPr algn="l"/>
            <a:r>
              <a:rPr lang="en-US" sz="2800" kern="0" dirty="0">
                <a:solidFill>
                  <a:srgbClr val="DC3E33"/>
                </a:solidFill>
              </a:rPr>
              <a:t>Several other experimental results available in the paper</a:t>
            </a:r>
            <a:endParaRPr lang="en-US" kern="0" dirty="0">
              <a:solidFill>
                <a:srgbClr val="DC3E33"/>
              </a:solidFill>
            </a:endParaRPr>
          </a:p>
          <a:p>
            <a:pPr lvl="1" algn="l"/>
            <a:r>
              <a:rPr lang="en-US" sz="2400" kern="0" dirty="0">
                <a:solidFill>
                  <a:schemeClr val="bg2">
                    <a:lumMod val="10000"/>
                  </a:schemeClr>
                </a:solidFill>
              </a:rPr>
              <a:t>Overheads of E</a:t>
            </a:r>
            <a:r>
              <a:rPr lang="en-US" sz="2400" kern="0" baseline="30000" dirty="0">
                <a:solidFill>
                  <a:schemeClr val="bg2">
                    <a:lumMod val="10000"/>
                  </a:schemeClr>
                </a:solidFill>
              </a:rPr>
              <a:t>3</a:t>
            </a:r>
          </a:p>
          <a:p>
            <a:pPr lvl="1" algn="l"/>
            <a:r>
              <a:rPr lang="en-US" sz="2400" kern="0" dirty="0">
                <a:solidFill>
                  <a:schemeClr val="bg2">
                    <a:lumMod val="10000"/>
                  </a:schemeClr>
                </a:solidFill>
              </a:rPr>
              <a:t>Generality to other EE architectures</a:t>
            </a:r>
          </a:p>
          <a:p>
            <a:pPr lvl="1" algn="l"/>
            <a:r>
              <a:rPr lang="en-US" sz="2400" kern="0" dirty="0">
                <a:solidFill>
                  <a:schemeClr val="bg2">
                    <a:lumMod val="10000"/>
                  </a:schemeClr>
                </a:solidFill>
              </a:rPr>
              <a:t>Latency improvements</a:t>
            </a:r>
          </a:p>
          <a:p>
            <a:pPr lvl="1" algn="l"/>
            <a:r>
              <a:rPr lang="en-US" sz="2400" kern="0" dirty="0">
                <a:solidFill>
                  <a:schemeClr val="bg2">
                    <a:lumMod val="10000"/>
                  </a:schemeClr>
                </a:solidFill>
              </a:rPr>
              <a:t>Effect of error tolerance</a:t>
            </a:r>
          </a:p>
          <a:p>
            <a:pPr lvl="1" algn="l"/>
            <a:r>
              <a:rPr lang="en-US" sz="2400" kern="0" dirty="0">
                <a:solidFill>
                  <a:schemeClr val="bg2">
                    <a:lumMod val="10000"/>
                  </a:schemeClr>
                </a:solidFill>
              </a:rPr>
              <a:t>Workload variations</a:t>
            </a:r>
          </a:p>
          <a:p>
            <a:pPr lvl="1" algn="l"/>
            <a:r>
              <a:rPr lang="en-US" sz="2400" kern="0" dirty="0">
                <a:solidFill>
                  <a:schemeClr val="bg2">
                    <a:lumMod val="10000"/>
                  </a:schemeClr>
                </a:solidFill>
              </a:rPr>
              <a:t>Ablation studies on forecaster</a:t>
            </a:r>
          </a:p>
          <a:p>
            <a:pPr marL="304800" lvl="1" indent="0" algn="l">
              <a:buNone/>
            </a:pPr>
            <a:endParaRPr lang="en-US" sz="2400" kern="0" dirty="0">
              <a:solidFill>
                <a:schemeClr val="bg2">
                  <a:lumMod val="10000"/>
                </a:schemeClr>
              </a:solidFill>
            </a:endParaRPr>
          </a:p>
        </p:txBody>
      </p:sp>
      <p:pic>
        <p:nvPicPr>
          <p:cNvPr id="2" name="Picture 1">
            <a:extLst>
              <a:ext uri="{FF2B5EF4-FFF2-40B4-BE49-F238E27FC236}">
                <a16:creationId xmlns:a16="http://schemas.microsoft.com/office/drawing/2014/main" id="{675BC266-EC63-CEFB-A2A6-F7CF8226BF13}"/>
              </a:ext>
            </a:extLst>
          </p:cNvPr>
          <p:cNvPicPr>
            <a:picLocks noChangeAspect="1"/>
          </p:cNvPicPr>
          <p:nvPr/>
        </p:nvPicPr>
        <p:blipFill>
          <a:blip r:embed="rId3"/>
          <a:stretch>
            <a:fillRect/>
          </a:stretch>
        </p:blipFill>
        <p:spPr>
          <a:xfrm>
            <a:off x="7653019" y="2168681"/>
            <a:ext cx="3319781" cy="42907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307232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1">
                                            <p:txEl>
                                              <p:pRg st="6" end="6"/>
                                            </p:txEl>
                                          </p:spTgt>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3E676-3CDD-FD82-4399-F6C18E722B6A}"/>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6A849FBA-4DFB-C21F-85C5-982E631DB9F9}"/>
              </a:ext>
            </a:extLst>
          </p:cNvPr>
          <p:cNvSpPr txBox="1">
            <a:spLocks noGrp="1"/>
          </p:cNvSpPr>
          <p:nvPr>
            <p:ph type="title"/>
          </p:nvPr>
        </p:nvSpPr>
        <p:spPr>
          <a:xfrm>
            <a:off x="603250" y="538680"/>
            <a:ext cx="10985500" cy="716582"/>
          </a:xfrm>
          <a:prstGeom prst="rect">
            <a:avLst/>
          </a:prstGeom>
        </p:spPr>
        <p:txBody>
          <a:bodyPr/>
          <a:lstStyle/>
          <a:p>
            <a:r>
              <a:rPr lang="en-US" dirty="0"/>
              <a:t>Summary</a:t>
            </a:r>
            <a:endParaRPr dirty="0"/>
          </a:p>
        </p:txBody>
      </p:sp>
      <p:sp>
        <p:nvSpPr>
          <p:cNvPr id="2" name="Augment intermediate layers with ramps (intermediate classifiers)…">
            <a:extLst>
              <a:ext uri="{FF2B5EF4-FFF2-40B4-BE49-F238E27FC236}">
                <a16:creationId xmlns:a16="http://schemas.microsoft.com/office/drawing/2014/main" id="{8124E376-8876-D279-5903-E4D7EC4C1D3E}"/>
              </a:ext>
            </a:extLst>
          </p:cNvPr>
          <p:cNvSpPr txBox="1">
            <a:spLocks/>
          </p:cNvSpPr>
          <p:nvPr/>
        </p:nvSpPr>
        <p:spPr>
          <a:xfrm>
            <a:off x="603250" y="1494234"/>
            <a:ext cx="10985500" cy="4825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2603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1pPr>
            <a:lvl2pPr marL="5651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2pPr>
            <a:lvl3pPr marL="8699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3pPr>
            <a:lvl4pPr marL="11747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4pPr>
            <a:lvl5pPr marL="14795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5pPr>
            <a:lvl6pPr marL="17843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6pPr>
            <a:lvl7pPr marL="20891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7pPr>
            <a:lvl8pPr marL="23939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8pPr>
            <a:lvl9pPr marL="2698750" marR="0" indent="-260350" algn="ctr" defTabSz="1219169" rtl="0" latinLnBrk="0">
              <a:lnSpc>
                <a:spcPct val="90000"/>
              </a:lnSpc>
              <a:spcBef>
                <a:spcPts val="2250"/>
              </a:spcBef>
              <a:spcAft>
                <a:spcPts val="0"/>
              </a:spcAft>
              <a:buClrTx/>
              <a:buSzPct val="123000"/>
              <a:buFontTx/>
              <a:buChar char="•"/>
              <a:tabLst/>
              <a:defRPr sz="2050" b="0" i="0" u="none" strike="noStrike" cap="none" spc="0" baseline="0">
                <a:solidFill>
                  <a:srgbClr val="000000"/>
                </a:solidFill>
                <a:uFillTx/>
                <a:latin typeface="+mn-lt"/>
                <a:ea typeface="+mn-ea"/>
                <a:cs typeface="+mn-cs"/>
                <a:sym typeface="Helvetica Neue"/>
              </a:defRPr>
            </a:lvl9pPr>
          </a:lstStyle>
          <a:p>
            <a:pPr algn="l">
              <a:lnSpc>
                <a:spcPct val="100000"/>
              </a:lnSpc>
            </a:pPr>
            <a:r>
              <a:rPr lang="en-US" sz="2800" kern="0" dirty="0">
                <a:solidFill>
                  <a:srgbClr val="DC3E33"/>
                </a:solidFill>
              </a:rPr>
              <a:t>Compute reduction &amp; resource efficiency crucial for DNN inference </a:t>
            </a:r>
          </a:p>
          <a:p>
            <a:pPr lvl="1" algn="l">
              <a:lnSpc>
                <a:spcPct val="100000"/>
              </a:lnSpc>
            </a:pPr>
            <a:r>
              <a:rPr lang="en-US" sz="2400" kern="0" dirty="0">
                <a:solidFill>
                  <a:schemeClr val="bg2">
                    <a:lumMod val="10000"/>
                  </a:schemeClr>
                </a:solidFill>
              </a:rPr>
              <a:t>Compression alone may not be sufficient</a:t>
            </a:r>
          </a:p>
          <a:p>
            <a:pPr algn="l">
              <a:lnSpc>
                <a:spcPct val="100000"/>
              </a:lnSpc>
            </a:pPr>
            <a:r>
              <a:rPr lang="en-US" sz="2800" kern="0" dirty="0">
                <a:solidFill>
                  <a:srgbClr val="DC3E33"/>
                </a:solidFill>
              </a:rPr>
              <a:t>Early-exits offer a compelling choice towards per-input adaptation</a:t>
            </a:r>
          </a:p>
          <a:p>
            <a:pPr lvl="1" algn="l">
              <a:lnSpc>
                <a:spcPct val="100000"/>
              </a:lnSpc>
            </a:pPr>
            <a:r>
              <a:rPr lang="en-US" sz="2400" kern="0" dirty="0">
                <a:solidFill>
                  <a:schemeClr val="bg2">
                    <a:lumMod val="10000"/>
                  </a:schemeClr>
                </a:solidFill>
              </a:rPr>
              <a:t>However, does not deliver on its promise</a:t>
            </a:r>
          </a:p>
          <a:p>
            <a:pPr algn="l">
              <a:lnSpc>
                <a:spcPct val="100000"/>
              </a:lnSpc>
            </a:pPr>
            <a:r>
              <a:rPr lang="en-US" sz="2800" kern="0" dirty="0">
                <a:solidFill>
                  <a:srgbClr val="DC3E33"/>
                </a:solidFill>
              </a:rPr>
              <a:t>E</a:t>
            </a:r>
            <a:r>
              <a:rPr lang="en-US" sz="2800" kern="0" baseline="30000" dirty="0">
                <a:solidFill>
                  <a:srgbClr val="DC3E33"/>
                </a:solidFill>
              </a:rPr>
              <a:t>3 </a:t>
            </a:r>
            <a:r>
              <a:rPr lang="en-US" sz="2800" kern="0" dirty="0">
                <a:solidFill>
                  <a:srgbClr val="DC3E33"/>
                </a:solidFill>
              </a:rPr>
              <a:t>enables early-exits deliver on their promise</a:t>
            </a:r>
          </a:p>
          <a:p>
            <a:pPr lvl="1" algn="l">
              <a:lnSpc>
                <a:spcPct val="100000"/>
              </a:lnSpc>
            </a:pPr>
            <a:r>
              <a:rPr lang="en-US" sz="2400" kern="0" dirty="0">
                <a:solidFill>
                  <a:schemeClr val="bg2">
                    <a:lumMod val="10000"/>
                  </a:schemeClr>
                </a:solidFill>
              </a:rPr>
              <a:t>Delivers practical, per-input compute adaptation</a:t>
            </a:r>
            <a:endParaRPr lang="en-US" sz="2400" kern="0" baseline="30000" dirty="0">
              <a:solidFill>
                <a:schemeClr val="bg2">
                  <a:lumMod val="10000"/>
                </a:schemeClr>
              </a:solidFill>
            </a:endParaRPr>
          </a:p>
          <a:p>
            <a:pPr marL="304800" lvl="1" indent="0" algn="l">
              <a:buNone/>
            </a:pPr>
            <a:endParaRPr lang="en-US" sz="2400" kern="0" dirty="0">
              <a:solidFill>
                <a:schemeClr val="bg2">
                  <a:lumMod val="10000"/>
                </a:schemeClr>
              </a:solidFill>
            </a:endParaRPr>
          </a:p>
        </p:txBody>
      </p:sp>
      <p:sp>
        <p:nvSpPr>
          <p:cNvPr id="4" name="TextBox 3">
            <a:extLst>
              <a:ext uri="{FF2B5EF4-FFF2-40B4-BE49-F238E27FC236}">
                <a16:creationId xmlns:a16="http://schemas.microsoft.com/office/drawing/2014/main" id="{DB35E793-6DDB-555B-E420-1E0C859C1FD1}"/>
              </a:ext>
            </a:extLst>
          </p:cNvPr>
          <p:cNvSpPr txBox="1"/>
          <p:nvPr/>
        </p:nvSpPr>
        <p:spPr>
          <a:xfrm>
            <a:off x="3969007" y="6177538"/>
            <a:ext cx="4253986" cy="471924"/>
          </a:xfrm>
          <a:prstGeom prst="rect">
            <a:avLst/>
          </a:prstGeom>
          <a:noFill/>
          <a:ln w="12700" cap="flat">
            <a:solidFill>
              <a:srgbClr val="DC3E3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DC3E33"/>
                </a:solidFill>
                <a:effectLst/>
                <a:uFillTx/>
                <a:latin typeface="+mn-lt"/>
                <a:ea typeface="+mn-ea"/>
                <a:cs typeface="+mn-cs"/>
                <a:sym typeface="Helvetica Neue"/>
              </a:rPr>
              <a:t>https://</a:t>
            </a:r>
            <a:r>
              <a:rPr kumimoji="0" lang="en-US" sz="2400" b="1" i="0" u="none" strike="noStrike" cap="none" spc="0" normalizeH="0" baseline="0" dirty="0" err="1">
                <a:ln>
                  <a:noFill/>
                </a:ln>
                <a:solidFill>
                  <a:srgbClr val="DC3E33"/>
                </a:solidFill>
                <a:effectLst/>
                <a:uFillTx/>
                <a:latin typeface="+mn-lt"/>
                <a:ea typeface="+mn-ea"/>
                <a:cs typeface="+mn-cs"/>
                <a:sym typeface="Helvetica Neue"/>
              </a:rPr>
              <a:t>www.anand-iyer.com</a:t>
            </a:r>
            <a:endParaRPr kumimoji="0" lang="en-US" sz="2400" b="1" i="0" u="none" strike="noStrike" cap="none" spc="0" normalizeH="0" baseline="0" dirty="0">
              <a:ln>
                <a:noFill/>
              </a:ln>
              <a:solidFill>
                <a:srgbClr val="DC3E33"/>
              </a:solidFill>
              <a:effectLst/>
              <a:uFillTx/>
              <a:latin typeface="+mn-lt"/>
              <a:ea typeface="+mn-ea"/>
              <a:cs typeface="+mn-cs"/>
              <a:sym typeface="Helvetica Neue"/>
            </a:endParaRPr>
          </a:p>
        </p:txBody>
      </p:sp>
    </p:spTree>
    <p:extLst>
      <p:ext uri="{BB962C8B-B14F-4D97-AF65-F5344CB8AC3E}">
        <p14:creationId xmlns:p14="http://schemas.microsoft.com/office/powerpoint/2010/main" val="368680239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a:extLst>
            <a:ext uri="{FF2B5EF4-FFF2-40B4-BE49-F238E27FC236}">
              <a16:creationId xmlns:a16="http://schemas.microsoft.com/office/drawing/2014/main" id="{87CAB6F9-44D8-52CB-9799-646CB6989EC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7D2E3E4-99FA-4424-4A09-B02263A74C8A}"/>
              </a:ext>
            </a:extLst>
          </p:cNvPr>
          <p:cNvPicPr>
            <a:picLocks noChangeAspect="1"/>
          </p:cNvPicPr>
          <p:nvPr/>
        </p:nvPicPr>
        <p:blipFill>
          <a:blip r:embed="rId3">
            <a:extLst>
              <a:ext uri="{28A0092B-C50C-407E-A947-70E740481C1C}">
                <a14:useLocalDpi xmlns:a14="http://schemas.microsoft.com/office/drawing/2010/main" val="0"/>
              </a:ext>
            </a:extLst>
          </a:blip>
          <a:srcRect t="7478" r="11498"/>
          <a:stretch/>
        </p:blipFill>
        <p:spPr>
          <a:xfrm>
            <a:off x="1435641" y="1376917"/>
            <a:ext cx="9320717" cy="5481083"/>
          </a:xfrm>
          <a:prstGeom prst="rect">
            <a:avLst/>
          </a:prstGeom>
        </p:spPr>
      </p:pic>
      <p:sp>
        <p:nvSpPr>
          <p:cNvPr id="9" name="Early Exits Enables Finer-Grained Inference">
            <a:extLst>
              <a:ext uri="{FF2B5EF4-FFF2-40B4-BE49-F238E27FC236}">
                <a16:creationId xmlns:a16="http://schemas.microsoft.com/office/drawing/2014/main" id="{C75D4350-DD29-763D-BAEF-AE54C46E4935}"/>
              </a:ext>
            </a:extLst>
          </p:cNvPr>
          <p:cNvSpPr txBox="1">
            <a:spLocks/>
          </p:cNvSpPr>
          <p:nvPr/>
        </p:nvSpPr>
        <p:spPr>
          <a:xfrm>
            <a:off x="603250" y="538680"/>
            <a:ext cx="10985500" cy="71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DNN Model Sizes</a:t>
            </a:r>
          </a:p>
        </p:txBody>
      </p:sp>
      <p:sp>
        <p:nvSpPr>
          <p:cNvPr id="12" name="TextBox 11">
            <a:extLst>
              <a:ext uri="{FF2B5EF4-FFF2-40B4-BE49-F238E27FC236}">
                <a16:creationId xmlns:a16="http://schemas.microsoft.com/office/drawing/2014/main" id="{C24A7277-2897-E9D5-C085-866E0B6EE5DE}"/>
              </a:ext>
            </a:extLst>
          </p:cNvPr>
          <p:cNvSpPr txBox="1"/>
          <p:nvPr/>
        </p:nvSpPr>
        <p:spPr>
          <a:xfrm>
            <a:off x="10263440" y="6555601"/>
            <a:ext cx="1992661" cy="307777"/>
          </a:xfrm>
          <a:prstGeom prst="rect">
            <a:avLst/>
          </a:prstGeom>
          <a:noFill/>
        </p:spPr>
        <p:txBody>
          <a:bodyPr wrap="none" rtlCol="0">
            <a:spAutoFit/>
          </a:bodyPr>
          <a:lstStyle/>
          <a:p>
            <a:r>
              <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Courtesy: </a:t>
            </a:r>
            <a:r>
              <a:rPr lang="en-US" sz="14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EpochAI.org</a:t>
            </a:r>
            <a:endPar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2887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a:extLst>
            <a:ext uri="{FF2B5EF4-FFF2-40B4-BE49-F238E27FC236}">
              <a16:creationId xmlns:a16="http://schemas.microsoft.com/office/drawing/2014/main" id="{F8BCCEE5-9B23-EF1A-A876-45AE1C6B14F4}"/>
            </a:ext>
          </a:extLst>
        </p:cNvPr>
        <p:cNvGrpSpPr/>
        <p:nvPr/>
      </p:nvGrpSpPr>
      <p:grpSpPr>
        <a:xfrm>
          <a:off x="0" y="0"/>
          <a:ext cx="0" cy="0"/>
          <a:chOff x="0" y="0"/>
          <a:chExt cx="0" cy="0"/>
        </a:xfrm>
      </p:grpSpPr>
      <p:sp>
        <p:nvSpPr>
          <p:cNvPr id="6" name="Rectangle">
            <a:extLst>
              <a:ext uri="{FF2B5EF4-FFF2-40B4-BE49-F238E27FC236}">
                <a16:creationId xmlns:a16="http://schemas.microsoft.com/office/drawing/2014/main" id="{E43E0505-5BDA-F705-653B-149AE4A2BB1C}"/>
              </a:ext>
            </a:extLst>
          </p:cNvPr>
          <p:cNvSpPr/>
          <p:nvPr/>
        </p:nvSpPr>
        <p:spPr>
          <a:xfrm>
            <a:off x="2238134" y="11099370"/>
            <a:ext cx="19907733" cy="1270001"/>
          </a:xfrm>
          <a:prstGeom prst="rect">
            <a:avLst/>
          </a:prstGeom>
          <a:noFill/>
          <a:ln w="889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 name="Median latency improvements (17–39%) cause up to 3.6× throughput reductions">
            <a:extLst>
              <a:ext uri="{FF2B5EF4-FFF2-40B4-BE49-F238E27FC236}">
                <a16:creationId xmlns:a16="http://schemas.microsoft.com/office/drawing/2014/main" id="{1E55262B-F022-1309-D2A7-5113F1FC58BD}"/>
              </a:ext>
            </a:extLst>
          </p:cNvPr>
          <p:cNvSpPr txBox="1"/>
          <p:nvPr/>
        </p:nvSpPr>
        <p:spPr>
          <a:xfrm>
            <a:off x="1094630" y="1473274"/>
            <a:ext cx="10002739" cy="3836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lgn="l">
              <a:lnSpc>
                <a:spcPct val="90000"/>
              </a:lnSpc>
              <a:spcBef>
                <a:spcPts val="4500"/>
              </a:spcBef>
              <a:defRPr sz="4100">
                <a:solidFill>
                  <a:srgbClr val="000000"/>
                </a:solidFill>
              </a:defRPr>
            </a:lvl1pPr>
          </a:lstStyle>
          <a:p>
            <a:pPr algn="ctr" defTabSz="1219169" hangingPunct="0">
              <a:spcBef>
                <a:spcPts val="2250"/>
              </a:spcBef>
            </a:pPr>
            <a:r>
              <a:rPr lang="en-US" sz="2400" kern="0" dirty="0">
                <a:latin typeface="Helvetica Neue"/>
                <a:ea typeface="Helvetica Neue"/>
                <a:cs typeface="Helvetica Neue"/>
                <a:sym typeface="Helvetica Neue"/>
              </a:rPr>
              <a:t>Growing demand + model sizes = </a:t>
            </a:r>
            <a:r>
              <a:rPr lang="en-US" sz="2400" b="1" kern="0" dirty="0">
                <a:latin typeface="Helvetica Neue"/>
                <a:ea typeface="Helvetica Neue"/>
                <a:cs typeface="Helvetica Neue"/>
                <a:sym typeface="Helvetica Neue"/>
              </a:rPr>
              <a:t>significant</a:t>
            </a:r>
            <a:r>
              <a:rPr lang="en-US" sz="2400" kern="0" dirty="0">
                <a:latin typeface="Helvetica Neue"/>
                <a:ea typeface="Helvetica Neue"/>
                <a:cs typeface="Helvetica Neue"/>
                <a:sym typeface="Helvetica Neue"/>
              </a:rPr>
              <a:t> computation requirements</a:t>
            </a:r>
            <a:endParaRPr sz="2400" kern="0" dirty="0">
              <a:latin typeface="Helvetica Neue"/>
              <a:ea typeface="Helvetica Neue"/>
              <a:cs typeface="Helvetica Neue"/>
              <a:sym typeface="Helvetica Neue"/>
            </a:endParaRPr>
          </a:p>
        </p:txBody>
      </p:sp>
      <p:pic>
        <p:nvPicPr>
          <p:cNvPr id="4098" name="Picture 2">
            <a:extLst>
              <a:ext uri="{FF2B5EF4-FFF2-40B4-BE49-F238E27FC236}">
                <a16:creationId xmlns:a16="http://schemas.microsoft.com/office/drawing/2014/main" id="{1AA63757-C343-03F6-4A39-60F426C3A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32" y="2450086"/>
            <a:ext cx="4870450" cy="363579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B6BC322-8D3C-E95E-C4DD-5A0C4EE66ADF}"/>
              </a:ext>
            </a:extLst>
          </p:cNvPr>
          <p:cNvGrpSpPr/>
          <p:nvPr/>
        </p:nvGrpSpPr>
        <p:grpSpPr>
          <a:xfrm>
            <a:off x="5953123" y="4080542"/>
            <a:ext cx="5493237" cy="969774"/>
            <a:chOff x="5953123" y="3613179"/>
            <a:chExt cx="5493237" cy="969774"/>
          </a:xfrm>
        </p:grpSpPr>
        <p:pic>
          <p:nvPicPr>
            <p:cNvPr id="13" name="Picture 12">
              <a:extLst>
                <a:ext uri="{FF2B5EF4-FFF2-40B4-BE49-F238E27FC236}">
                  <a16:creationId xmlns:a16="http://schemas.microsoft.com/office/drawing/2014/main" id="{9E968189-6997-299C-2FDF-F69CA2E1716B}"/>
                </a:ext>
              </a:extLst>
            </p:cNvPr>
            <p:cNvPicPr>
              <a:picLocks noChangeAspect="1"/>
            </p:cNvPicPr>
            <p:nvPr/>
          </p:nvPicPr>
          <p:blipFill>
            <a:blip r:embed="rId4"/>
            <a:stretch>
              <a:fillRect/>
            </a:stretch>
          </p:blipFill>
          <p:spPr>
            <a:xfrm>
              <a:off x="10448089" y="3855207"/>
              <a:ext cx="905712" cy="558612"/>
            </a:xfrm>
            <a:prstGeom prst="rect">
              <a:avLst/>
            </a:prstGeom>
          </p:spPr>
        </p:pic>
        <p:sp>
          <p:nvSpPr>
            <p:cNvPr id="14" name="by adapting execution per input">
              <a:extLst>
                <a:ext uri="{FF2B5EF4-FFF2-40B4-BE49-F238E27FC236}">
                  <a16:creationId xmlns:a16="http://schemas.microsoft.com/office/drawing/2014/main" id="{0C80945F-F2E3-C58B-CC5F-670C6C44B0AF}"/>
                </a:ext>
              </a:extLst>
            </p:cNvPr>
            <p:cNvSpPr txBox="1"/>
            <p:nvPr/>
          </p:nvSpPr>
          <p:spPr>
            <a:xfrm>
              <a:off x="5953123" y="3613179"/>
              <a:ext cx="5493237" cy="969774"/>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22860">
              <a:noAutofit/>
            </a:bodyPr>
            <a:lstStyle>
              <a:lvl1pPr algn="l" defTabSz="825500">
                <a:defRPr sz="5500">
                  <a:solidFill>
                    <a:srgbClr val="000000"/>
                  </a:solidFill>
                </a:defRPr>
              </a:lvl1pPr>
            </a:lstStyle>
            <a:p>
              <a:pPr defTabSz="412750" hangingPunct="0"/>
              <a:r>
                <a:rPr lang="en-US" sz="2400" dirty="0">
                  <a:latin typeface="Helvetica Neue" panose="02000503000000020004" pitchFamily="2" charset="0"/>
                  <a:ea typeface="Helvetica Neue" panose="02000503000000020004" pitchFamily="2" charset="0"/>
                  <a:cs typeface="Helvetica Neue" panose="02000503000000020004" pitchFamily="2" charset="0"/>
                </a:rPr>
                <a:t>Requires large clusters of costly </a:t>
              </a:r>
              <a:br>
                <a:rPr lang="en-US" sz="2400" dirty="0">
                  <a:latin typeface="Helvetica Neue" panose="02000503000000020004" pitchFamily="2" charset="0"/>
                  <a:ea typeface="Helvetica Neue" panose="02000503000000020004" pitchFamily="2" charset="0"/>
                  <a:cs typeface="Helvetica Neue" panose="02000503000000020004" pitchFamily="2" charset="0"/>
                </a:rPr>
              </a:br>
              <a:r>
                <a:rPr lang="en-US" sz="2400" dirty="0">
                  <a:latin typeface="Helvetica Neue" panose="02000503000000020004" pitchFamily="2" charset="0"/>
                  <a:ea typeface="Helvetica Neue" panose="02000503000000020004" pitchFamily="2" charset="0"/>
                  <a:cs typeface="Helvetica Neue" panose="02000503000000020004" pitchFamily="2" charset="0"/>
                </a:rPr>
                <a:t>accelerators (e.g., GPUs)</a:t>
              </a:r>
            </a:p>
            <a:p>
              <a:pPr algn="ctr" defTabSz="412750" hangingPunct="0"/>
              <a:endParaRPr sz="2400" i="1" kern="0" baseline="30000" dirty="0">
                <a:latin typeface="Helvetica Neue"/>
                <a:ea typeface="Helvetica Neue"/>
                <a:cs typeface="Helvetica Neue"/>
                <a:sym typeface="Helvetica Neue"/>
              </a:endParaRPr>
            </a:p>
          </p:txBody>
        </p:sp>
      </p:grpSp>
      <p:sp>
        <p:nvSpPr>
          <p:cNvPr id="16" name="by adapting execution per input">
            <a:extLst>
              <a:ext uri="{FF2B5EF4-FFF2-40B4-BE49-F238E27FC236}">
                <a16:creationId xmlns:a16="http://schemas.microsoft.com/office/drawing/2014/main" id="{62EA97D2-3B8F-91A6-C3E4-7F5D1DEF282C}"/>
              </a:ext>
            </a:extLst>
          </p:cNvPr>
          <p:cNvSpPr txBox="1"/>
          <p:nvPr/>
        </p:nvSpPr>
        <p:spPr>
          <a:xfrm>
            <a:off x="5953123" y="2133288"/>
            <a:ext cx="5493237" cy="816592"/>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22860">
            <a:noAutofit/>
          </a:bodyPr>
          <a:lstStyle>
            <a:lvl1pPr algn="l" defTabSz="825500">
              <a:defRPr sz="5500">
                <a:solidFill>
                  <a:srgbClr val="000000"/>
                </a:solidFill>
              </a:defRPr>
            </a:lvl1pPr>
          </a:lstStyle>
          <a:p>
            <a:pPr defTabSz="412750" hangingPunct="0"/>
            <a:r>
              <a:rPr lang="en-US" sz="2400" dirty="0">
                <a:latin typeface="Helvetica Neue" panose="02000503000000020004" pitchFamily="2" charset="0"/>
                <a:ea typeface="Helvetica Neue" panose="02000503000000020004" pitchFamily="2" charset="0"/>
                <a:cs typeface="Helvetica Neue" panose="02000503000000020004" pitchFamily="2" charset="0"/>
              </a:rPr>
              <a:t>Aggregate inference cost over a model’s life can far exceed training</a:t>
            </a:r>
          </a:p>
          <a:p>
            <a:pPr defTabSz="412750" hangingPunct="0"/>
            <a:endParaRPr sz="2400" i="1" kern="0" baseline="30000" dirty="0">
              <a:latin typeface="Helvetica Neue"/>
              <a:ea typeface="Helvetica Neue"/>
              <a:cs typeface="Helvetica Neue"/>
              <a:sym typeface="Helvetica Neue"/>
            </a:endParaRPr>
          </a:p>
        </p:txBody>
      </p:sp>
      <p:sp>
        <p:nvSpPr>
          <p:cNvPr id="19" name="Rectangle 18">
            <a:extLst>
              <a:ext uri="{FF2B5EF4-FFF2-40B4-BE49-F238E27FC236}">
                <a16:creationId xmlns:a16="http://schemas.microsoft.com/office/drawing/2014/main" id="{8643540D-2D87-99FB-6167-C599F06033E5}"/>
              </a:ext>
            </a:extLst>
          </p:cNvPr>
          <p:cNvSpPr/>
          <p:nvPr/>
        </p:nvSpPr>
        <p:spPr>
          <a:xfrm>
            <a:off x="5953122" y="5292344"/>
            <a:ext cx="5493237" cy="11211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DC3E33"/>
                </a:solidFill>
                <a:latin typeface="Helvetica Neue" panose="02000503000000020004" pitchFamily="2" charset="0"/>
                <a:ea typeface="Helvetica Neue" panose="02000503000000020004" pitchFamily="2" charset="0"/>
                <a:cs typeface="Helvetica Neue" panose="02000503000000020004" pitchFamily="2" charset="0"/>
              </a:rPr>
              <a:t>Critical to reduce compute and improve resource utilization</a:t>
            </a:r>
          </a:p>
        </p:txBody>
      </p:sp>
      <p:sp>
        <p:nvSpPr>
          <p:cNvPr id="22" name="Early Exits Enables Finer-Grained Inference">
            <a:extLst>
              <a:ext uri="{FF2B5EF4-FFF2-40B4-BE49-F238E27FC236}">
                <a16:creationId xmlns:a16="http://schemas.microsoft.com/office/drawing/2014/main" id="{53EA7D42-6E04-3C78-7467-8D5D92CC6403}"/>
              </a:ext>
            </a:extLst>
          </p:cNvPr>
          <p:cNvSpPr txBox="1">
            <a:spLocks noGrp="1"/>
          </p:cNvSpPr>
          <p:nvPr>
            <p:ph type="title"/>
          </p:nvPr>
        </p:nvSpPr>
        <p:spPr>
          <a:xfrm>
            <a:off x="603250" y="538680"/>
            <a:ext cx="10985500" cy="716582"/>
          </a:xfrm>
          <a:prstGeom prst="rect">
            <a:avLst/>
          </a:prstGeom>
        </p:spPr>
        <p:txBody>
          <a:bodyPr>
            <a:normAutofit/>
          </a:body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Compute Requirements</a:t>
            </a:r>
            <a:endParaRPr sz="40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by adapting execution per input">
            <a:extLst>
              <a:ext uri="{FF2B5EF4-FFF2-40B4-BE49-F238E27FC236}">
                <a16:creationId xmlns:a16="http://schemas.microsoft.com/office/drawing/2014/main" id="{C4F5FF8E-1FF9-A0C0-AC43-1E678779C3D0}"/>
              </a:ext>
            </a:extLst>
          </p:cNvPr>
          <p:cNvSpPr txBox="1"/>
          <p:nvPr/>
        </p:nvSpPr>
        <p:spPr>
          <a:xfrm>
            <a:off x="5953122" y="3088766"/>
            <a:ext cx="5493237" cy="816592"/>
          </a:xfrm>
          <a:prstGeom prst="rect">
            <a:avLst/>
          </a:prstGeom>
          <a:ln w="12700">
            <a:solidFill>
              <a:srgbClr val="F2502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22860">
            <a:noAutofit/>
          </a:bodyPr>
          <a:lstStyle>
            <a:lvl1pPr algn="l" defTabSz="825500">
              <a:defRPr sz="5500">
                <a:solidFill>
                  <a:srgbClr val="000000"/>
                </a:solidFill>
              </a:defRPr>
            </a:lvl1pPr>
          </a:lstStyle>
          <a:p>
            <a:pPr defTabSz="412750" hangingPunct="0"/>
            <a:r>
              <a:rPr lang="en-US" sz="2400" dirty="0">
                <a:latin typeface="Helvetica Neue" panose="02000503000000020004" pitchFamily="2" charset="0"/>
                <a:ea typeface="Helvetica Neue" panose="02000503000000020004" pitchFamily="2" charset="0"/>
                <a:cs typeface="Helvetica Neue" panose="02000503000000020004" pitchFamily="2" charset="0"/>
              </a:rPr>
              <a:t>Cost of individual inference is increasing significantly</a:t>
            </a:r>
          </a:p>
          <a:p>
            <a:pPr algn="ctr" defTabSz="412750" hangingPunct="0"/>
            <a:endParaRPr sz="2400" i="1" kern="0" baseline="30000" dirty="0">
              <a:latin typeface="Helvetica Neue"/>
              <a:ea typeface="Helvetica Neue"/>
              <a:cs typeface="Helvetica Neue"/>
              <a:sym typeface="Helvetica Neue"/>
            </a:endParaRPr>
          </a:p>
        </p:txBody>
      </p:sp>
    </p:spTree>
    <p:extLst>
      <p:ext uri="{BB962C8B-B14F-4D97-AF65-F5344CB8AC3E}">
        <p14:creationId xmlns:p14="http://schemas.microsoft.com/office/powerpoint/2010/main" val="36125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88DF-A106-A246-B877-68C8EDE590D0}"/>
              </a:ext>
            </a:extLst>
          </p:cNvPr>
          <p:cNvSpPr>
            <a:spLocks noGrp="1"/>
          </p:cNvSpPr>
          <p:nvPr>
            <p:ph type="title"/>
          </p:nvPr>
        </p:nvSpPr>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Model Compression</a:t>
            </a:r>
          </a:p>
        </p:txBody>
      </p:sp>
      <p:grpSp>
        <p:nvGrpSpPr>
          <p:cNvPr id="20" name="Group 19">
            <a:extLst>
              <a:ext uri="{FF2B5EF4-FFF2-40B4-BE49-F238E27FC236}">
                <a16:creationId xmlns:a16="http://schemas.microsoft.com/office/drawing/2014/main" id="{29C3F5BB-E98F-934F-B1C2-B9A369A91C58}"/>
              </a:ext>
            </a:extLst>
          </p:cNvPr>
          <p:cNvGrpSpPr/>
          <p:nvPr/>
        </p:nvGrpSpPr>
        <p:grpSpPr>
          <a:xfrm>
            <a:off x="325582" y="1340831"/>
            <a:ext cx="3678382" cy="5184660"/>
            <a:chOff x="325582" y="1340831"/>
            <a:chExt cx="3678382" cy="5184660"/>
          </a:xfrm>
        </p:grpSpPr>
        <p:grpSp>
          <p:nvGrpSpPr>
            <p:cNvPr id="33" name="Group 32">
              <a:extLst>
                <a:ext uri="{FF2B5EF4-FFF2-40B4-BE49-F238E27FC236}">
                  <a16:creationId xmlns:a16="http://schemas.microsoft.com/office/drawing/2014/main" id="{19486119-859B-CD47-BB79-74E53719F05B}"/>
                </a:ext>
              </a:extLst>
            </p:cNvPr>
            <p:cNvGrpSpPr/>
            <p:nvPr/>
          </p:nvGrpSpPr>
          <p:grpSpPr>
            <a:xfrm>
              <a:off x="325582" y="1340831"/>
              <a:ext cx="3678382" cy="5184660"/>
              <a:chOff x="838200" y="1573008"/>
              <a:chExt cx="3678382" cy="4564555"/>
            </a:xfrm>
          </p:grpSpPr>
          <p:sp>
            <p:nvSpPr>
              <p:cNvPr id="4" name="Round Same Side Corner Rectangle 3">
                <a:extLst>
                  <a:ext uri="{FF2B5EF4-FFF2-40B4-BE49-F238E27FC236}">
                    <a16:creationId xmlns:a16="http://schemas.microsoft.com/office/drawing/2014/main" id="{CCA45371-5AF3-FA46-96C1-ECCE040026B5}"/>
                  </a:ext>
                </a:extLst>
              </p:cNvPr>
              <p:cNvSpPr/>
              <p:nvPr/>
            </p:nvSpPr>
            <p:spPr>
              <a:xfrm>
                <a:off x="838200" y="1573008"/>
                <a:ext cx="3678382" cy="948519"/>
              </a:xfrm>
              <a:prstGeom prst="round2SameRect">
                <a:avLst/>
              </a:prstGeom>
              <a:solidFill>
                <a:schemeClr val="accent4">
                  <a:lumMod val="60000"/>
                  <a:lumOff val="40000"/>
                </a:schemeClr>
              </a:solidFill>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Pruning</a:t>
                </a:r>
              </a:p>
            </p:txBody>
          </p:sp>
          <p:sp>
            <p:nvSpPr>
              <p:cNvPr id="16" name="Round Same Side Corner Rectangle 15">
                <a:extLst>
                  <a:ext uri="{FF2B5EF4-FFF2-40B4-BE49-F238E27FC236}">
                    <a16:creationId xmlns:a16="http://schemas.microsoft.com/office/drawing/2014/main" id="{6A56D4B0-E8D8-694C-BA10-EAC35818C0F5}"/>
                  </a:ext>
                </a:extLst>
              </p:cNvPr>
              <p:cNvSpPr/>
              <p:nvPr/>
            </p:nvSpPr>
            <p:spPr>
              <a:xfrm rot="10800000">
                <a:off x="838200" y="2535381"/>
                <a:ext cx="3678382" cy="3602182"/>
              </a:xfrm>
              <a:prstGeom prst="round2SameRect">
                <a:avLst/>
              </a:prstGeom>
              <a:solidFill>
                <a:schemeClr val="bg1"/>
              </a:solidFill>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1028" name="Picture 4">
              <a:extLst>
                <a:ext uri="{FF2B5EF4-FFF2-40B4-BE49-F238E27FC236}">
                  <a16:creationId xmlns:a16="http://schemas.microsoft.com/office/drawing/2014/main" id="{96F76DB8-69A3-C54A-972A-2BB78ED9F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45" y="2647868"/>
              <a:ext cx="3342629" cy="2062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5365F1A-2D10-1D44-9E3B-CA1A6E49FEE1}"/>
                </a:ext>
              </a:extLst>
            </p:cNvPr>
            <p:cNvSpPr txBox="1"/>
            <p:nvPr/>
          </p:nvSpPr>
          <p:spPr>
            <a:xfrm>
              <a:off x="514108" y="5140758"/>
              <a:ext cx="33013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Remove layers / weights / neurons</a:t>
              </a:r>
            </a:p>
          </p:txBody>
        </p:sp>
      </p:grpSp>
      <p:grpSp>
        <p:nvGrpSpPr>
          <p:cNvPr id="21" name="Group 20">
            <a:extLst>
              <a:ext uri="{FF2B5EF4-FFF2-40B4-BE49-F238E27FC236}">
                <a16:creationId xmlns:a16="http://schemas.microsoft.com/office/drawing/2014/main" id="{CE6525A8-86CE-7C40-A8AF-EC92A63E4126}"/>
              </a:ext>
            </a:extLst>
          </p:cNvPr>
          <p:cNvGrpSpPr/>
          <p:nvPr/>
        </p:nvGrpSpPr>
        <p:grpSpPr>
          <a:xfrm>
            <a:off x="4194751" y="1340831"/>
            <a:ext cx="3695407" cy="5168924"/>
            <a:chOff x="4194751" y="1340831"/>
            <a:chExt cx="3695407" cy="5168924"/>
          </a:xfrm>
        </p:grpSpPr>
        <p:grpSp>
          <p:nvGrpSpPr>
            <p:cNvPr id="35" name="Group 34">
              <a:extLst>
                <a:ext uri="{FF2B5EF4-FFF2-40B4-BE49-F238E27FC236}">
                  <a16:creationId xmlns:a16="http://schemas.microsoft.com/office/drawing/2014/main" id="{EBAC7600-2371-D048-AE9A-7021F982ED76}"/>
                </a:ext>
              </a:extLst>
            </p:cNvPr>
            <p:cNvGrpSpPr/>
            <p:nvPr/>
          </p:nvGrpSpPr>
          <p:grpSpPr>
            <a:xfrm>
              <a:off x="4194751" y="1340831"/>
              <a:ext cx="3695407" cy="5168924"/>
              <a:chOff x="821175" y="1573008"/>
              <a:chExt cx="3695407" cy="4550701"/>
            </a:xfrm>
          </p:grpSpPr>
          <p:sp>
            <p:nvSpPr>
              <p:cNvPr id="36" name="Round Same Side Corner Rectangle 35">
                <a:extLst>
                  <a:ext uri="{FF2B5EF4-FFF2-40B4-BE49-F238E27FC236}">
                    <a16:creationId xmlns:a16="http://schemas.microsoft.com/office/drawing/2014/main" id="{367E073E-95CA-9E42-BF29-19372F61EB03}"/>
                  </a:ext>
                </a:extLst>
              </p:cNvPr>
              <p:cNvSpPr/>
              <p:nvPr/>
            </p:nvSpPr>
            <p:spPr>
              <a:xfrm>
                <a:off x="838200" y="1573008"/>
                <a:ext cx="3678382" cy="948519"/>
              </a:xfrm>
              <a:prstGeom prst="round2SameRect">
                <a:avLst/>
              </a:prstGeom>
              <a:solidFill>
                <a:schemeClr val="accent4">
                  <a:lumMod val="60000"/>
                  <a:lumOff val="40000"/>
                </a:schemeClr>
              </a:solidFill>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Quantization</a:t>
                </a:r>
              </a:p>
            </p:txBody>
          </p:sp>
          <p:sp>
            <p:nvSpPr>
              <p:cNvPr id="37" name="Round Same Side Corner Rectangle 36">
                <a:extLst>
                  <a:ext uri="{FF2B5EF4-FFF2-40B4-BE49-F238E27FC236}">
                    <a16:creationId xmlns:a16="http://schemas.microsoft.com/office/drawing/2014/main" id="{E67BE697-EF0F-0D4E-9BA9-F76ADCCAE597}"/>
                  </a:ext>
                </a:extLst>
              </p:cNvPr>
              <p:cNvSpPr/>
              <p:nvPr/>
            </p:nvSpPr>
            <p:spPr>
              <a:xfrm rot="10800000">
                <a:off x="821175" y="2521527"/>
                <a:ext cx="3678382" cy="3602182"/>
              </a:xfrm>
              <a:prstGeom prst="round2SameRect">
                <a:avLst/>
              </a:prstGeom>
              <a:solidFill>
                <a:schemeClr val="bg1"/>
              </a:solidFill>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1030" name="Picture 6">
              <a:extLst>
                <a:ext uri="{FF2B5EF4-FFF2-40B4-BE49-F238E27FC236}">
                  <a16:creationId xmlns:a16="http://schemas.microsoft.com/office/drawing/2014/main" id="{234A0BBB-13BA-EB47-AD9D-D1CF1865C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105" y="2558893"/>
              <a:ext cx="3377763" cy="18983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AD3EF8A-07DA-D04D-AB52-18FFB61ED6AA}"/>
                </a:ext>
              </a:extLst>
            </p:cNvPr>
            <p:cNvSpPr txBox="1"/>
            <p:nvPr/>
          </p:nvSpPr>
          <p:spPr>
            <a:xfrm>
              <a:off x="4400303" y="5104415"/>
              <a:ext cx="33013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Reduce size of representation</a:t>
              </a:r>
            </a:p>
          </p:txBody>
        </p:sp>
      </p:grpSp>
      <p:grpSp>
        <p:nvGrpSpPr>
          <p:cNvPr id="22" name="Group 21">
            <a:extLst>
              <a:ext uri="{FF2B5EF4-FFF2-40B4-BE49-F238E27FC236}">
                <a16:creationId xmlns:a16="http://schemas.microsoft.com/office/drawing/2014/main" id="{37D7EBF4-3BDB-6146-B19B-55F3262F4B15}"/>
              </a:ext>
            </a:extLst>
          </p:cNvPr>
          <p:cNvGrpSpPr/>
          <p:nvPr/>
        </p:nvGrpSpPr>
        <p:grpSpPr>
          <a:xfrm>
            <a:off x="8188035" y="1333904"/>
            <a:ext cx="3678382" cy="5184660"/>
            <a:chOff x="8188035" y="1333904"/>
            <a:chExt cx="3678382" cy="5184660"/>
          </a:xfrm>
        </p:grpSpPr>
        <p:grpSp>
          <p:nvGrpSpPr>
            <p:cNvPr id="9" name="Group 8">
              <a:extLst>
                <a:ext uri="{FF2B5EF4-FFF2-40B4-BE49-F238E27FC236}">
                  <a16:creationId xmlns:a16="http://schemas.microsoft.com/office/drawing/2014/main" id="{EB546511-9E63-464D-8C28-D6E0EE9C479D}"/>
                </a:ext>
              </a:extLst>
            </p:cNvPr>
            <p:cNvGrpSpPr/>
            <p:nvPr/>
          </p:nvGrpSpPr>
          <p:grpSpPr>
            <a:xfrm>
              <a:off x="8188035" y="1333904"/>
              <a:ext cx="3678382" cy="5184660"/>
              <a:chOff x="8188035" y="1333904"/>
              <a:chExt cx="3678382" cy="5184660"/>
            </a:xfrm>
          </p:grpSpPr>
          <p:grpSp>
            <p:nvGrpSpPr>
              <p:cNvPr id="38" name="Group 37">
                <a:extLst>
                  <a:ext uri="{FF2B5EF4-FFF2-40B4-BE49-F238E27FC236}">
                    <a16:creationId xmlns:a16="http://schemas.microsoft.com/office/drawing/2014/main" id="{94E28394-A17A-6E45-8DDD-0CB165720F05}"/>
                  </a:ext>
                </a:extLst>
              </p:cNvPr>
              <p:cNvGrpSpPr/>
              <p:nvPr/>
            </p:nvGrpSpPr>
            <p:grpSpPr>
              <a:xfrm>
                <a:off x="8188035" y="1333904"/>
                <a:ext cx="3678382" cy="5184660"/>
                <a:chOff x="838200" y="1573008"/>
                <a:chExt cx="3678382" cy="4564555"/>
              </a:xfrm>
            </p:grpSpPr>
            <p:sp>
              <p:nvSpPr>
                <p:cNvPr id="39" name="Round Same Side Corner Rectangle 38">
                  <a:extLst>
                    <a:ext uri="{FF2B5EF4-FFF2-40B4-BE49-F238E27FC236}">
                      <a16:creationId xmlns:a16="http://schemas.microsoft.com/office/drawing/2014/main" id="{46F85809-64D7-2E4D-9D33-A7CB4A5C7A8E}"/>
                    </a:ext>
                  </a:extLst>
                </p:cNvPr>
                <p:cNvSpPr/>
                <p:nvPr/>
              </p:nvSpPr>
              <p:spPr>
                <a:xfrm>
                  <a:off x="838200" y="1573008"/>
                  <a:ext cx="3678382" cy="948519"/>
                </a:xfrm>
                <a:prstGeom prst="round2SameRect">
                  <a:avLst/>
                </a:prstGeom>
                <a:solidFill>
                  <a:schemeClr val="accent4">
                    <a:lumMod val="60000"/>
                    <a:lumOff val="40000"/>
                  </a:schemeClr>
                </a:solidFill>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Distillation</a:t>
                  </a:r>
                </a:p>
              </p:txBody>
            </p:sp>
            <p:sp>
              <p:nvSpPr>
                <p:cNvPr id="40" name="Round Same Side Corner Rectangle 39">
                  <a:extLst>
                    <a:ext uri="{FF2B5EF4-FFF2-40B4-BE49-F238E27FC236}">
                      <a16:creationId xmlns:a16="http://schemas.microsoft.com/office/drawing/2014/main" id="{1CF1A49B-0F5D-5743-B804-A86B36E09034}"/>
                    </a:ext>
                  </a:extLst>
                </p:cNvPr>
                <p:cNvSpPr/>
                <p:nvPr/>
              </p:nvSpPr>
              <p:spPr>
                <a:xfrm rot="10800000">
                  <a:off x="838200" y="2535381"/>
                  <a:ext cx="3678382" cy="3602182"/>
                </a:xfrm>
                <a:prstGeom prst="round2SameRect">
                  <a:avLst/>
                </a:prstGeom>
                <a:solidFill>
                  <a:schemeClr val="bg1"/>
                </a:solidFill>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29" name="TextBox 128">
                <a:extLst>
                  <a:ext uri="{FF2B5EF4-FFF2-40B4-BE49-F238E27FC236}">
                    <a16:creationId xmlns:a16="http://schemas.microsoft.com/office/drawing/2014/main" id="{D304DA2A-B055-3348-904C-5FE3066DACDB}"/>
                  </a:ext>
                </a:extLst>
              </p:cNvPr>
              <p:cNvSpPr txBox="1"/>
              <p:nvPr/>
            </p:nvSpPr>
            <p:spPr>
              <a:xfrm>
                <a:off x="8318227" y="5180466"/>
                <a:ext cx="33013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Replace with a smaller model</a:t>
                </a:r>
              </a:p>
            </p:txBody>
          </p:sp>
        </p:grpSp>
        <p:pic>
          <p:nvPicPr>
            <p:cNvPr id="1032" name="Picture 8">
              <a:extLst>
                <a:ext uri="{FF2B5EF4-FFF2-40B4-BE49-F238E27FC236}">
                  <a16:creationId xmlns:a16="http://schemas.microsoft.com/office/drawing/2014/main" id="{7ED87B2C-F94C-BF44-893C-BEA02E5F9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44"/>
            <a:stretch/>
          </p:blipFill>
          <p:spPr bwMode="auto">
            <a:xfrm>
              <a:off x="8318227" y="2599662"/>
              <a:ext cx="3404589" cy="215867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6743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Augment intermediate layers with ramps (intermediate classifiers)…"/>
          <p:cNvSpPr txBox="1">
            <a:spLocks noGrp="1"/>
          </p:cNvSpPr>
          <p:nvPr>
            <p:ph type="body" sz="half" idx="1"/>
          </p:nvPr>
        </p:nvSpPr>
        <p:spPr>
          <a:xfrm>
            <a:off x="603250" y="1938734"/>
            <a:ext cx="10985500" cy="2476501"/>
          </a:xfrm>
          <a:prstGeom prst="rect">
            <a:avLst/>
          </a:prstGeom>
        </p:spPr>
        <p:txBody>
          <a:bodyPr/>
          <a:lstStyle/>
          <a:p>
            <a:pPr algn="l"/>
            <a:r>
              <a:rPr sz="2400" dirty="0"/>
              <a:t>Augment intermediate layers with </a:t>
            </a:r>
            <a:r>
              <a:rPr sz="2400" dirty="0">
                <a:solidFill>
                  <a:srgbClr val="DC3E33"/>
                </a:solidFill>
              </a:rPr>
              <a:t>ramps (intermediate classifiers)</a:t>
            </a:r>
          </a:p>
          <a:p>
            <a:pPr algn="l"/>
            <a:r>
              <a:rPr sz="2400" dirty="0"/>
              <a:t>“Easy” inputs exit earlier to reduce per-request latencies and computation</a:t>
            </a:r>
          </a:p>
          <a:p>
            <a:pPr algn="l"/>
            <a:r>
              <a:rPr sz="2400" dirty="0"/>
              <a:t>Exiting decisions: </a:t>
            </a:r>
            <a:r>
              <a:rPr sz="2400" dirty="0">
                <a:solidFill>
                  <a:srgbClr val="DC3E33"/>
                </a:solidFill>
              </a:rPr>
              <a:t>confidence</a:t>
            </a:r>
            <a:r>
              <a:rPr sz="2400" dirty="0"/>
              <a:t> &gt; </a:t>
            </a:r>
            <a:r>
              <a:rPr sz="2400" dirty="0">
                <a:solidFill>
                  <a:srgbClr val="DC3E33"/>
                </a:solidFill>
              </a:rPr>
              <a:t>threshold (</a:t>
            </a:r>
            <a:r>
              <a:rPr sz="2400" dirty="0" err="1">
                <a:solidFill>
                  <a:srgbClr val="DC3E33"/>
                </a:solidFill>
              </a:rPr>
              <a:t>e.g</a:t>
            </a:r>
            <a:r>
              <a:rPr sz="2400" dirty="0">
                <a:solidFill>
                  <a:srgbClr val="DC3E33"/>
                </a:solidFill>
              </a:rPr>
              <a:t> 0.7)</a:t>
            </a:r>
          </a:p>
        </p:txBody>
      </p:sp>
      <p:sp>
        <p:nvSpPr>
          <p:cNvPr id="245" name="Early Exits Enables Finer-Grained Inference"/>
          <p:cNvSpPr txBox="1">
            <a:spLocks noGrp="1"/>
          </p:cNvSpPr>
          <p:nvPr>
            <p:ph type="title"/>
          </p:nvPr>
        </p:nvSpPr>
        <p:spPr>
          <a:xfrm>
            <a:off x="603250" y="538680"/>
            <a:ext cx="10985500" cy="716582"/>
          </a:xfrm>
          <a:prstGeom prst="rect">
            <a:avLst/>
          </a:prstGeom>
        </p:spPr>
        <p:txBody>
          <a:bodyPr>
            <a:normAutofit/>
          </a:bodyPr>
          <a:lstStyle/>
          <a:p>
            <a:r>
              <a:rPr sz="4000" dirty="0"/>
              <a:t>Early Exit</a:t>
            </a:r>
            <a:r>
              <a:rPr lang="en-US" sz="4000" dirty="0"/>
              <a:t> Network</a:t>
            </a:r>
            <a:r>
              <a:rPr sz="4000" dirty="0"/>
              <a:t>s</a:t>
            </a:r>
          </a:p>
        </p:txBody>
      </p:sp>
      <p:sp>
        <p:nvSpPr>
          <p:cNvPr id="246" name="by adapting execution per input"/>
          <p:cNvSpPr txBox="1"/>
          <p:nvPr/>
        </p:nvSpPr>
        <p:spPr>
          <a:xfrm>
            <a:off x="603250" y="1186481"/>
            <a:ext cx="10985500" cy="467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oAutofit/>
          </a:bodyPr>
          <a:lstStyle>
            <a:lvl1pPr algn="l" defTabSz="825500">
              <a:defRPr sz="5500">
                <a:solidFill>
                  <a:srgbClr val="000000"/>
                </a:solidFill>
              </a:defRPr>
            </a:lvl1pPr>
          </a:lstStyle>
          <a:p>
            <a:pPr defTabSz="412750" hangingPunct="0"/>
            <a:r>
              <a:rPr lang="en-US" sz="2800" dirty="0"/>
              <a:t>Enables Finer-Grained Inference </a:t>
            </a:r>
            <a:r>
              <a:rPr sz="2800" kern="0" dirty="0">
                <a:ea typeface="Helvetica Neue"/>
                <a:cs typeface="Helvetica Neue"/>
                <a:sym typeface="Helvetica Neue"/>
              </a:rPr>
              <a:t>by adapting execution per input</a:t>
            </a:r>
          </a:p>
        </p:txBody>
      </p:sp>
      <p:pic>
        <p:nvPicPr>
          <p:cNvPr id="247" name="early_exit_1.pdf" descr="early_exit_1.pdf"/>
          <p:cNvPicPr>
            <a:picLocks noChangeAspect="1"/>
          </p:cNvPicPr>
          <p:nvPr/>
        </p:nvPicPr>
        <p:blipFill>
          <a:blip r:embed="rId3"/>
          <a:stretch>
            <a:fillRect/>
          </a:stretch>
        </p:blipFill>
        <p:spPr>
          <a:xfrm>
            <a:off x="2269226" y="3906735"/>
            <a:ext cx="6657126" cy="2476501"/>
          </a:xfrm>
          <a:prstGeom prst="rect">
            <a:avLst/>
          </a:prstGeom>
          <a:ln w="12700">
            <a:miter lim="400000"/>
          </a:ln>
        </p:spPr>
      </p:pic>
      <p:pic>
        <p:nvPicPr>
          <p:cNvPr id="248" name="early_exit_2.pdf" descr="early_exit_2.pdf"/>
          <p:cNvPicPr>
            <a:picLocks noChangeAspect="1"/>
          </p:cNvPicPr>
          <p:nvPr/>
        </p:nvPicPr>
        <p:blipFill>
          <a:blip r:embed="rId4"/>
          <a:stretch>
            <a:fillRect/>
          </a:stretch>
        </p:blipFill>
        <p:spPr>
          <a:xfrm>
            <a:off x="2270021" y="3906735"/>
            <a:ext cx="5811194" cy="2476501"/>
          </a:xfrm>
          <a:prstGeom prst="rect">
            <a:avLst/>
          </a:prstGeom>
          <a:ln w="12700">
            <a:miter lim="400000"/>
          </a:ln>
        </p:spPr>
      </p:pic>
      <p:sp>
        <p:nvSpPr>
          <p:cNvPr id="249" name="Line"/>
          <p:cNvSpPr/>
          <p:nvPr/>
        </p:nvSpPr>
        <p:spPr>
          <a:xfrm>
            <a:off x="4746718" y="4747723"/>
            <a:ext cx="2403469" cy="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50" name="Line"/>
          <p:cNvSpPr/>
          <p:nvPr/>
        </p:nvSpPr>
        <p:spPr>
          <a:xfrm>
            <a:off x="5378337" y="4726065"/>
            <a:ext cx="1" cy="1202281"/>
          </a:xfrm>
          <a:prstGeom prst="line">
            <a:avLst/>
          </a:prstGeom>
          <a:ln w="190500">
            <a:solidFill>
              <a:schemeClr val="accent5">
                <a:hueOff val="-82419"/>
                <a:satOff val="-9513"/>
                <a:lumOff val="-16343"/>
              </a:schemeClr>
            </a:solidFill>
            <a:miter lim="400000"/>
            <a:tailEnd type="triangle"/>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51" name="Line"/>
          <p:cNvSpPr/>
          <p:nvPr/>
        </p:nvSpPr>
        <p:spPr>
          <a:xfrm flipH="1">
            <a:off x="4078005" y="4747723"/>
            <a:ext cx="1347798" cy="1"/>
          </a:xfrm>
          <a:prstGeom prst="line">
            <a:avLst/>
          </a:prstGeom>
          <a:ln w="190500">
            <a:solidFill>
              <a:schemeClr val="accent5">
                <a:hueOff val="-82419"/>
                <a:satOff val="-9513"/>
                <a:lumOff val="-16343"/>
              </a:schemeClr>
            </a:solidFill>
            <a:miter lim="400000"/>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 name="Rectangle 1">
            <a:extLst>
              <a:ext uri="{FF2B5EF4-FFF2-40B4-BE49-F238E27FC236}">
                <a16:creationId xmlns:a16="http://schemas.microsoft.com/office/drawing/2014/main" id="{3BAB0354-BC3C-EC99-84BB-A5C23FEB1DC6}"/>
              </a:ext>
            </a:extLst>
          </p:cNvPr>
          <p:cNvSpPr/>
          <p:nvPr/>
        </p:nvSpPr>
        <p:spPr>
          <a:xfrm>
            <a:off x="0" y="6158836"/>
            <a:ext cx="12192000" cy="716582"/>
          </a:xfrm>
          <a:prstGeom prst="rect">
            <a:avLst/>
          </a:prstGeom>
          <a:solidFill>
            <a:srgbClr val="DC3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Early Exits promise reduced latency and improved throughput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p:tmAbs val="0"/>
                                  </p:iterate>
                                  <p:childTnLst>
                                    <p:set>
                                      <p:cBhvr>
                                        <p:cTn id="10" fill="hold"/>
                                        <p:tgtEl>
                                          <p:spTgt spid="249"/>
                                        </p:tgtEl>
                                        <p:attrNameLst>
                                          <p:attrName>style.visibility</p:attrName>
                                        </p:attrNameLst>
                                      </p:cBhvr>
                                      <p:to>
                                        <p:strVal val="visible"/>
                                      </p:to>
                                    </p:set>
                                    <p:animEffect transition="in" filter="wipe(left)">
                                      <p:cBhvr>
                                        <p:cTn id="11" dur="1500"/>
                                        <p:tgtEl>
                                          <p:spTgt spid="24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44">
                                            <p:bg/>
                                          </p:spTgt>
                                        </p:tgtEl>
                                        <p:attrNameLst>
                                          <p:attrName>style.visibility</p:attrName>
                                        </p:attrNameLst>
                                      </p:cBhvr>
                                      <p:to>
                                        <p:strVal val="visible"/>
                                      </p:to>
                                    </p:set>
                                  </p:childTnLst>
                                </p:cTn>
                              </p:par>
                              <p:par>
                                <p:cTn id="16" presetID="1" presetClass="entr" presetSubtype="0" fill="hold" grpId="0" nodeType="withEffect">
                                  <p:stCondLst>
                                    <p:cond delay="0"/>
                                  </p:stCondLst>
                                  <p:iterate>
                                    <p:tmAbs val="0"/>
                                  </p:iterate>
                                  <p:childTnLst>
                                    <p:set>
                                      <p:cBhvr>
                                        <p:cTn id="17" fill="hold"/>
                                        <p:tgtEl>
                                          <p:spTgt spid="244">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xit" presetSubtype="0" fill="hold" grpId="1" nodeType="afterEffect">
                                  <p:stCondLst>
                                    <p:cond delay="0"/>
                                  </p:stCondLst>
                                  <p:iterate>
                                    <p:tmAbs val="0"/>
                                  </p:iterate>
                                  <p:childTnLst>
                                    <p:set>
                                      <p:cBhvr>
                                        <p:cTn id="20" fill="hold">
                                          <p:stCondLst>
                                            <p:cond delay="0"/>
                                          </p:stCondLst>
                                        </p:cTn>
                                        <p:tgtEl>
                                          <p:spTgt spid="249"/>
                                        </p:tgtEl>
                                        <p:attrNameLst>
                                          <p:attrName>style.visibility</p:attrName>
                                        </p:attrNameLst>
                                      </p:cBhvr>
                                      <p:to>
                                        <p:strVal val="hidden"/>
                                      </p:to>
                                    </p:set>
                                  </p:childTnLst>
                                </p:cTn>
                              </p:par>
                            </p:childTnLst>
                          </p:cTn>
                        </p:par>
                        <p:par>
                          <p:cTn id="21" fill="hold">
                            <p:stCondLst>
                              <p:cond delay="0"/>
                            </p:stCondLst>
                            <p:childTnLst>
                              <p:par>
                                <p:cTn id="22" presetID="1" presetClass="exit" presetSubtype="0" fill="hold" grpId="1" nodeType="afterEffect">
                                  <p:stCondLst>
                                    <p:cond delay="0"/>
                                  </p:stCondLst>
                                  <p:iterate>
                                    <p:tmAbs val="0"/>
                                  </p:iterate>
                                  <p:childTnLst>
                                    <p:set>
                                      <p:cBhvr>
                                        <p:cTn id="23" fill="hold">
                                          <p:stCondLst>
                                            <p:cond delay="0"/>
                                          </p:stCondLst>
                                        </p:cTn>
                                        <p:tgtEl>
                                          <p:spTgt spid="247"/>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2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244">
                                            <p:txEl>
                                              <p:pRg st="1" end="1"/>
                                            </p:txEl>
                                          </p:spTgt>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grpId="0" nodeType="afterEffect">
                                  <p:stCondLst>
                                    <p:cond delay="0"/>
                                  </p:stCondLst>
                                  <p:iterate>
                                    <p:tmAbs val="0"/>
                                  </p:iterate>
                                  <p:childTnLst>
                                    <p:set>
                                      <p:cBhvr>
                                        <p:cTn id="33" fill="hold"/>
                                        <p:tgtEl>
                                          <p:spTgt spid="251"/>
                                        </p:tgtEl>
                                        <p:attrNameLst>
                                          <p:attrName>style.visibility</p:attrName>
                                        </p:attrNameLst>
                                      </p:cBhvr>
                                      <p:to>
                                        <p:strVal val="visible"/>
                                      </p:to>
                                    </p:set>
                                    <p:animEffect transition="in" filter="wipe(left)">
                                      <p:cBhvr>
                                        <p:cTn id="34" dur="700"/>
                                        <p:tgtEl>
                                          <p:spTgt spid="251"/>
                                        </p:tgtEl>
                                      </p:cBhvr>
                                    </p:animEffect>
                                  </p:childTnLst>
                                </p:cTn>
                              </p:par>
                            </p:childTnLst>
                          </p:cTn>
                        </p:par>
                        <p:par>
                          <p:cTn id="35" fill="hold">
                            <p:stCondLst>
                              <p:cond delay="700"/>
                            </p:stCondLst>
                            <p:childTnLst>
                              <p:par>
                                <p:cTn id="36" presetID="22" presetClass="entr" presetSubtype="1" fill="hold" grpId="0" nodeType="afterEffect">
                                  <p:stCondLst>
                                    <p:cond delay="0"/>
                                  </p:stCondLst>
                                  <p:iterate>
                                    <p:tmAbs val="0"/>
                                  </p:iterate>
                                  <p:childTnLst>
                                    <p:set>
                                      <p:cBhvr>
                                        <p:cTn id="37" fill="hold"/>
                                        <p:tgtEl>
                                          <p:spTgt spid="250"/>
                                        </p:tgtEl>
                                        <p:attrNameLst>
                                          <p:attrName>style.visibility</p:attrName>
                                        </p:attrNameLst>
                                      </p:cBhvr>
                                      <p:to>
                                        <p:strVal val="visible"/>
                                      </p:to>
                                    </p:set>
                                    <p:animEffect transition="in" filter="wipe(up)">
                                      <p:cBhvr>
                                        <p:cTn id="38" dur="700"/>
                                        <p:tgtEl>
                                          <p:spTgt spid="25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24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uiExpand="1" build="p" animBg="1" advAuto="0"/>
      <p:bldP spid="247" grpId="0" animBg="1" advAuto="0"/>
      <p:bldP spid="247" grpId="1" animBg="1" advAuto="0"/>
      <p:bldP spid="248" grpId="0" animBg="1" advAuto="0"/>
      <p:bldP spid="249" grpId="0" animBg="1" advAuto="0"/>
      <p:bldP spid="249" grpId="1" animBg="1" advAuto="0"/>
      <p:bldP spid="250" grpId="0" animBg="1" advAuto="0"/>
      <p:bldP spid="251" grpId="0" animBg="1" advAuto="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061D7-7DA1-3274-F287-BE359D6E9531}"/>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A28995CD-C2A5-4894-1229-C7D3BA9E0E1E}"/>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Benefits of </a:t>
            </a:r>
            <a:r>
              <a:rPr sz="4000" dirty="0"/>
              <a:t>Early Exits</a:t>
            </a:r>
          </a:p>
        </p:txBody>
      </p:sp>
      <p:sp>
        <p:nvSpPr>
          <p:cNvPr id="246" name="by adapting execution per input">
            <a:extLst>
              <a:ext uri="{FF2B5EF4-FFF2-40B4-BE49-F238E27FC236}">
                <a16:creationId xmlns:a16="http://schemas.microsoft.com/office/drawing/2014/main" id="{E82A912E-DEAB-09CB-66CC-B7BCBF56A133}"/>
              </a:ext>
            </a:extLst>
          </p:cNvPr>
          <p:cNvSpPr txBox="1"/>
          <p:nvPr/>
        </p:nvSpPr>
        <p:spPr>
          <a:xfrm>
            <a:off x="603250" y="6104251"/>
            <a:ext cx="10985500" cy="467390"/>
          </a:xfrm>
          <a:prstGeom prst="rect">
            <a:avLst/>
          </a:prstGeom>
          <a:ln w="12700">
            <a:solidFill>
              <a:srgbClr val="DC3E3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defTabSz="412750" hangingPunct="0"/>
            <a:r>
              <a:rPr lang="en-US" sz="2400" kern="0" dirty="0">
                <a:latin typeface="Helvetica Neue"/>
                <a:ea typeface="Helvetica Neue"/>
                <a:cs typeface="Helvetica Neue"/>
                <a:sym typeface="Helvetica Neue"/>
              </a:rPr>
              <a:t>EEs can drastically reduce compute while being complementary to compression</a:t>
            </a:r>
            <a:endParaRPr sz="2400" kern="0" dirty="0">
              <a:latin typeface="Helvetica Neue"/>
              <a:ea typeface="Helvetica Neue"/>
              <a:cs typeface="Helvetica Neue"/>
              <a:sym typeface="Helvetica Neue"/>
            </a:endParaRPr>
          </a:p>
        </p:txBody>
      </p:sp>
      <p:grpSp>
        <p:nvGrpSpPr>
          <p:cNvPr id="39" name="Group 38">
            <a:extLst>
              <a:ext uri="{FF2B5EF4-FFF2-40B4-BE49-F238E27FC236}">
                <a16:creationId xmlns:a16="http://schemas.microsoft.com/office/drawing/2014/main" id="{E752E2F0-1F9A-26E0-A3A6-260CDD732506}"/>
              </a:ext>
            </a:extLst>
          </p:cNvPr>
          <p:cNvGrpSpPr/>
          <p:nvPr/>
        </p:nvGrpSpPr>
        <p:grpSpPr>
          <a:xfrm>
            <a:off x="1805476" y="1628210"/>
            <a:ext cx="8581047" cy="4175255"/>
            <a:chOff x="1805476" y="1903063"/>
            <a:chExt cx="8581047" cy="4175255"/>
          </a:xfrm>
        </p:grpSpPr>
        <p:sp>
          <p:nvSpPr>
            <p:cNvPr id="251" name="Line">
              <a:extLst>
                <a:ext uri="{FF2B5EF4-FFF2-40B4-BE49-F238E27FC236}">
                  <a16:creationId xmlns:a16="http://schemas.microsoft.com/office/drawing/2014/main" id="{0A534251-E658-2401-9C41-EE1E2720A9B2}"/>
                </a:ext>
              </a:extLst>
            </p:cNvPr>
            <p:cNvSpPr/>
            <p:nvPr/>
          </p:nvSpPr>
          <p:spPr>
            <a:xfrm flipH="1">
              <a:off x="4078005" y="4747723"/>
              <a:ext cx="1347798" cy="1"/>
            </a:xfrm>
            <a:prstGeom prst="line">
              <a:avLst/>
            </a:prstGeom>
            <a:ln w="190500">
              <a:solidFill>
                <a:schemeClr val="accent5">
                  <a:hueOff val="-82419"/>
                  <a:satOff val="-9513"/>
                  <a:lumOff val="-16343"/>
                </a:schemeClr>
              </a:solidFill>
              <a:miter lim="400000"/>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grpSp>
          <p:nvGrpSpPr>
            <p:cNvPr id="23" name="Group 22">
              <a:extLst>
                <a:ext uri="{FF2B5EF4-FFF2-40B4-BE49-F238E27FC236}">
                  <a16:creationId xmlns:a16="http://schemas.microsoft.com/office/drawing/2014/main" id="{AA2521CC-C983-1CBF-0399-EB244226EC5D}"/>
                </a:ext>
              </a:extLst>
            </p:cNvPr>
            <p:cNvGrpSpPr/>
            <p:nvPr/>
          </p:nvGrpSpPr>
          <p:grpSpPr>
            <a:xfrm>
              <a:off x="2607735" y="2425983"/>
              <a:ext cx="3112841" cy="2999454"/>
              <a:chOff x="2607735" y="2425983"/>
              <a:chExt cx="3112841" cy="2999454"/>
            </a:xfrm>
          </p:grpSpPr>
          <p:sp>
            <p:nvSpPr>
              <p:cNvPr id="17" name="Rectangle 16">
                <a:extLst>
                  <a:ext uri="{FF2B5EF4-FFF2-40B4-BE49-F238E27FC236}">
                    <a16:creationId xmlns:a16="http://schemas.microsoft.com/office/drawing/2014/main" id="{A485FA93-4649-65EF-F4E2-885C4E291D46}"/>
                  </a:ext>
                </a:extLst>
              </p:cNvPr>
              <p:cNvSpPr/>
              <p:nvPr/>
            </p:nvSpPr>
            <p:spPr>
              <a:xfrm>
                <a:off x="4575824" y="4708694"/>
                <a:ext cx="1096855" cy="6777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D812F12-86B6-DCEA-3429-E7CCA7B4AEA6}"/>
                  </a:ext>
                </a:extLst>
              </p:cNvPr>
              <p:cNvSpPr/>
              <p:nvPr/>
            </p:nvSpPr>
            <p:spPr>
              <a:xfrm>
                <a:off x="2607735" y="5319131"/>
                <a:ext cx="3059368" cy="1063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FB8D64CC-CD87-AA82-2DA8-3E88CE1F2C96}"/>
                  </a:ext>
                </a:extLst>
              </p:cNvPr>
              <p:cNvSpPr/>
              <p:nvPr/>
            </p:nvSpPr>
            <p:spPr>
              <a:xfrm>
                <a:off x="4984870" y="4399969"/>
                <a:ext cx="735706" cy="3477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1CBC299B-7D6D-04CE-6DDF-E9C3BF525D87}"/>
                  </a:ext>
                </a:extLst>
              </p:cNvPr>
              <p:cNvSpPr/>
              <p:nvPr/>
            </p:nvSpPr>
            <p:spPr>
              <a:xfrm>
                <a:off x="5425802" y="2869048"/>
                <a:ext cx="241301" cy="15534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Rectangle 20">
                <a:extLst>
                  <a:ext uri="{FF2B5EF4-FFF2-40B4-BE49-F238E27FC236}">
                    <a16:creationId xmlns:a16="http://schemas.microsoft.com/office/drawing/2014/main" id="{8CB51896-A8C2-8038-6871-9987B12A8FFB}"/>
                  </a:ext>
                </a:extLst>
              </p:cNvPr>
              <p:cNvSpPr/>
              <p:nvPr/>
            </p:nvSpPr>
            <p:spPr>
              <a:xfrm>
                <a:off x="2607736" y="3792038"/>
                <a:ext cx="2638914" cy="26935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405C9B39-61B9-06C7-2774-67A64DC7B47B}"/>
                  </a:ext>
                </a:extLst>
              </p:cNvPr>
              <p:cNvSpPr/>
              <p:nvPr/>
            </p:nvSpPr>
            <p:spPr>
              <a:xfrm>
                <a:off x="2607735" y="2425983"/>
                <a:ext cx="3059368" cy="1063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5" name="Picture 4">
              <a:extLst>
                <a:ext uri="{FF2B5EF4-FFF2-40B4-BE49-F238E27FC236}">
                  <a16:creationId xmlns:a16="http://schemas.microsoft.com/office/drawing/2014/main" id="{4E6D7ED6-4840-A1C2-BFBA-F9A31763CAE1}"/>
                </a:ext>
              </a:extLst>
            </p:cNvPr>
            <p:cNvPicPr>
              <a:picLocks noChangeAspect="1"/>
            </p:cNvPicPr>
            <p:nvPr/>
          </p:nvPicPr>
          <p:blipFill>
            <a:blip r:embed="rId3"/>
            <a:stretch>
              <a:fillRect/>
            </a:stretch>
          </p:blipFill>
          <p:spPr>
            <a:xfrm>
              <a:off x="1805476" y="1903063"/>
              <a:ext cx="8581047" cy="4175255"/>
            </a:xfrm>
            <a:prstGeom prst="rect">
              <a:avLst/>
            </a:prstGeom>
          </p:spPr>
        </p:pic>
        <p:sp>
          <p:nvSpPr>
            <p:cNvPr id="24" name="Rectangle 23">
              <a:extLst>
                <a:ext uri="{FF2B5EF4-FFF2-40B4-BE49-F238E27FC236}">
                  <a16:creationId xmlns:a16="http://schemas.microsoft.com/office/drawing/2014/main" id="{EDBE8D11-0EF5-3156-269D-76DE0E81E000}"/>
                </a:ext>
              </a:extLst>
            </p:cNvPr>
            <p:cNvSpPr/>
            <p:nvPr/>
          </p:nvSpPr>
          <p:spPr>
            <a:xfrm>
              <a:off x="6534825" y="2425983"/>
              <a:ext cx="3059368" cy="1063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D0FF04ED-BBAD-6624-4A5F-0778C3CB7EFD}"/>
                </a:ext>
              </a:extLst>
            </p:cNvPr>
            <p:cNvSpPr/>
            <p:nvPr/>
          </p:nvSpPr>
          <p:spPr>
            <a:xfrm>
              <a:off x="7506846" y="2869047"/>
              <a:ext cx="2087347" cy="11923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487FC684-3F75-5302-3D59-8BC3A4BF39DE}"/>
                </a:ext>
              </a:extLst>
            </p:cNvPr>
            <p:cNvSpPr/>
            <p:nvPr/>
          </p:nvSpPr>
          <p:spPr>
            <a:xfrm>
              <a:off x="7737362" y="4398147"/>
              <a:ext cx="1925170" cy="10272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A2460800-4F25-EAB6-3A9E-23C0329AE578}"/>
                </a:ext>
              </a:extLst>
            </p:cNvPr>
            <p:cNvSpPr/>
            <p:nvPr/>
          </p:nvSpPr>
          <p:spPr>
            <a:xfrm>
              <a:off x="7428044" y="4705762"/>
              <a:ext cx="255845" cy="7196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 name="Rectangle 27">
              <a:extLst>
                <a:ext uri="{FF2B5EF4-FFF2-40B4-BE49-F238E27FC236}">
                  <a16:creationId xmlns:a16="http://schemas.microsoft.com/office/drawing/2014/main" id="{349DB71A-A782-5FE8-0576-B897F9286AFA}"/>
                </a:ext>
              </a:extLst>
            </p:cNvPr>
            <p:cNvSpPr/>
            <p:nvPr/>
          </p:nvSpPr>
          <p:spPr>
            <a:xfrm>
              <a:off x="6939249" y="5012446"/>
              <a:ext cx="255846" cy="41299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3A9A15B3-DA53-9DF5-D0D2-6287FA57D9CC}"/>
                </a:ext>
              </a:extLst>
            </p:cNvPr>
            <p:cNvSpPr/>
            <p:nvPr/>
          </p:nvSpPr>
          <p:spPr>
            <a:xfrm>
              <a:off x="6933949" y="3634613"/>
              <a:ext cx="255846" cy="41299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Rectangle 29">
              <a:extLst>
                <a:ext uri="{FF2B5EF4-FFF2-40B4-BE49-F238E27FC236}">
                  <a16:creationId xmlns:a16="http://schemas.microsoft.com/office/drawing/2014/main" id="{88CEF62F-9A29-761B-8D83-34044A5DFD7A}"/>
                </a:ext>
              </a:extLst>
            </p:cNvPr>
            <p:cNvSpPr/>
            <p:nvPr/>
          </p:nvSpPr>
          <p:spPr>
            <a:xfrm>
              <a:off x="6933950" y="3490977"/>
              <a:ext cx="255845" cy="1063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Rectangle 33">
              <a:extLst>
                <a:ext uri="{FF2B5EF4-FFF2-40B4-BE49-F238E27FC236}">
                  <a16:creationId xmlns:a16="http://schemas.microsoft.com/office/drawing/2014/main" id="{97ADF431-F2BE-31C6-E9BA-AE3112A3C8AC}"/>
                </a:ext>
              </a:extLst>
            </p:cNvPr>
            <p:cNvSpPr/>
            <p:nvPr/>
          </p:nvSpPr>
          <p:spPr>
            <a:xfrm>
              <a:off x="4984871" y="4406837"/>
              <a:ext cx="267881" cy="1027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38" name="Group 37">
              <a:extLst>
                <a:ext uri="{FF2B5EF4-FFF2-40B4-BE49-F238E27FC236}">
                  <a16:creationId xmlns:a16="http://schemas.microsoft.com/office/drawing/2014/main" id="{8C59B6CE-FE09-0433-DAB5-2C8E659C0491}"/>
                </a:ext>
              </a:extLst>
            </p:cNvPr>
            <p:cNvGrpSpPr/>
            <p:nvPr/>
          </p:nvGrpSpPr>
          <p:grpSpPr>
            <a:xfrm>
              <a:off x="2618630" y="2419575"/>
              <a:ext cx="3123865" cy="3011792"/>
              <a:chOff x="2618630" y="2419575"/>
              <a:chExt cx="3123865" cy="3011792"/>
            </a:xfrm>
          </p:grpSpPr>
          <p:sp>
            <p:nvSpPr>
              <p:cNvPr id="32" name="Rectangle 31">
                <a:extLst>
                  <a:ext uri="{FF2B5EF4-FFF2-40B4-BE49-F238E27FC236}">
                    <a16:creationId xmlns:a16="http://schemas.microsoft.com/office/drawing/2014/main" id="{8731FB42-124C-DD3F-FBF6-E9E45A754B76}"/>
                  </a:ext>
                </a:extLst>
              </p:cNvPr>
              <p:cNvSpPr/>
              <p:nvPr/>
            </p:nvSpPr>
            <p:spPr>
              <a:xfrm>
                <a:off x="2939732" y="2419575"/>
                <a:ext cx="2802763" cy="1063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Rectangle 32">
                <a:extLst>
                  <a:ext uri="{FF2B5EF4-FFF2-40B4-BE49-F238E27FC236}">
                    <a16:creationId xmlns:a16="http://schemas.microsoft.com/office/drawing/2014/main" id="{F9EA9238-8705-6C7F-B996-2A74BAE347B5}"/>
                  </a:ext>
                </a:extLst>
              </p:cNvPr>
              <p:cNvSpPr/>
              <p:nvPr/>
            </p:nvSpPr>
            <p:spPr>
              <a:xfrm>
                <a:off x="2618630" y="5325061"/>
                <a:ext cx="3048473" cy="1063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5" name="Rectangle 34">
                <a:extLst>
                  <a:ext uri="{FF2B5EF4-FFF2-40B4-BE49-F238E27FC236}">
                    <a16:creationId xmlns:a16="http://schemas.microsoft.com/office/drawing/2014/main" id="{FC58CC98-F8A9-8794-B635-15EC2798AAFD}"/>
                  </a:ext>
                </a:extLst>
              </p:cNvPr>
              <p:cNvSpPr/>
              <p:nvPr/>
            </p:nvSpPr>
            <p:spPr>
              <a:xfrm>
                <a:off x="5431500" y="2870492"/>
                <a:ext cx="255845" cy="255494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 name="Rectangle 35">
                <a:extLst>
                  <a:ext uri="{FF2B5EF4-FFF2-40B4-BE49-F238E27FC236}">
                    <a16:creationId xmlns:a16="http://schemas.microsoft.com/office/drawing/2014/main" id="{624D35FF-5B29-68B1-5580-1DE34DDC5154}"/>
                  </a:ext>
                </a:extLst>
              </p:cNvPr>
              <p:cNvSpPr/>
              <p:nvPr/>
            </p:nvSpPr>
            <p:spPr>
              <a:xfrm>
                <a:off x="2939732" y="3790030"/>
                <a:ext cx="2214159" cy="2717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7" name="Rectangle 36">
                <a:extLst>
                  <a:ext uri="{FF2B5EF4-FFF2-40B4-BE49-F238E27FC236}">
                    <a16:creationId xmlns:a16="http://schemas.microsoft.com/office/drawing/2014/main" id="{2DD3BF12-E27F-A0D4-4A06-CE6CCA2CCEDF}"/>
                  </a:ext>
                </a:extLst>
              </p:cNvPr>
              <p:cNvSpPr/>
              <p:nvPr/>
            </p:nvSpPr>
            <p:spPr>
              <a:xfrm>
                <a:off x="4570475" y="4705761"/>
                <a:ext cx="394154" cy="68064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sp>
        <p:nvSpPr>
          <p:cNvPr id="40" name="Rectangle 39">
            <a:extLst>
              <a:ext uri="{FF2B5EF4-FFF2-40B4-BE49-F238E27FC236}">
                <a16:creationId xmlns:a16="http://schemas.microsoft.com/office/drawing/2014/main" id="{5F226056-EB12-0F94-A759-2A93F5FC6B42}"/>
              </a:ext>
            </a:extLst>
          </p:cNvPr>
          <p:cNvSpPr/>
          <p:nvPr/>
        </p:nvSpPr>
        <p:spPr>
          <a:xfrm>
            <a:off x="1805476" y="1628210"/>
            <a:ext cx="3620326" cy="4164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1" name="Rectangle 40">
            <a:extLst>
              <a:ext uri="{FF2B5EF4-FFF2-40B4-BE49-F238E27FC236}">
                <a16:creationId xmlns:a16="http://schemas.microsoft.com/office/drawing/2014/main" id="{C0A5421C-8825-FF0E-948D-E01961FA9808}"/>
              </a:ext>
            </a:extLst>
          </p:cNvPr>
          <p:cNvSpPr/>
          <p:nvPr/>
        </p:nvSpPr>
        <p:spPr>
          <a:xfrm>
            <a:off x="5687345" y="1628208"/>
            <a:ext cx="4699178" cy="38864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2" name="Rectangle 41">
            <a:extLst>
              <a:ext uri="{FF2B5EF4-FFF2-40B4-BE49-F238E27FC236}">
                <a16:creationId xmlns:a16="http://schemas.microsoft.com/office/drawing/2014/main" id="{88BE9771-CEC0-1F21-5BF6-A2856554DE46}"/>
              </a:ext>
            </a:extLst>
          </p:cNvPr>
          <p:cNvSpPr/>
          <p:nvPr/>
        </p:nvSpPr>
        <p:spPr>
          <a:xfrm>
            <a:off x="2595963" y="2237430"/>
            <a:ext cx="3124614" cy="6495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 name="Rectangle 42">
            <a:extLst>
              <a:ext uri="{FF2B5EF4-FFF2-40B4-BE49-F238E27FC236}">
                <a16:creationId xmlns:a16="http://schemas.microsoft.com/office/drawing/2014/main" id="{A0AF0EC2-128F-7250-55FB-C0B938491A2C}"/>
              </a:ext>
            </a:extLst>
          </p:cNvPr>
          <p:cNvSpPr/>
          <p:nvPr/>
        </p:nvSpPr>
        <p:spPr>
          <a:xfrm>
            <a:off x="2593230" y="3785886"/>
            <a:ext cx="3124614" cy="6495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 name="Rectangle 43">
            <a:extLst>
              <a:ext uri="{FF2B5EF4-FFF2-40B4-BE49-F238E27FC236}">
                <a16:creationId xmlns:a16="http://schemas.microsoft.com/office/drawing/2014/main" id="{8CA1D805-0B9D-3C1C-04F9-FC64B8F58A0D}"/>
              </a:ext>
            </a:extLst>
          </p:cNvPr>
          <p:cNvSpPr/>
          <p:nvPr/>
        </p:nvSpPr>
        <p:spPr>
          <a:xfrm>
            <a:off x="6488968" y="2245239"/>
            <a:ext cx="3236279" cy="6290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 name="Rectangle 44">
            <a:extLst>
              <a:ext uri="{FF2B5EF4-FFF2-40B4-BE49-F238E27FC236}">
                <a16:creationId xmlns:a16="http://schemas.microsoft.com/office/drawing/2014/main" id="{33652BC3-11B8-614D-7BAA-A210E32263C5}"/>
              </a:ext>
            </a:extLst>
          </p:cNvPr>
          <p:cNvSpPr/>
          <p:nvPr/>
        </p:nvSpPr>
        <p:spPr>
          <a:xfrm>
            <a:off x="6487161" y="3785581"/>
            <a:ext cx="3176177" cy="6495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6" name="Rectangle 45">
            <a:extLst>
              <a:ext uri="{FF2B5EF4-FFF2-40B4-BE49-F238E27FC236}">
                <a16:creationId xmlns:a16="http://schemas.microsoft.com/office/drawing/2014/main" id="{31265749-4E97-211E-6B15-9C7CDFE411C4}"/>
              </a:ext>
            </a:extLst>
          </p:cNvPr>
          <p:cNvSpPr/>
          <p:nvPr/>
        </p:nvSpPr>
        <p:spPr>
          <a:xfrm>
            <a:off x="2592578" y="2883440"/>
            <a:ext cx="3162618" cy="6495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 name="Rectangle 46">
            <a:extLst>
              <a:ext uri="{FF2B5EF4-FFF2-40B4-BE49-F238E27FC236}">
                <a16:creationId xmlns:a16="http://schemas.microsoft.com/office/drawing/2014/main" id="{1CA54E82-2FB8-95AD-B68D-A173A22C9374}"/>
              </a:ext>
            </a:extLst>
          </p:cNvPr>
          <p:cNvSpPr/>
          <p:nvPr/>
        </p:nvSpPr>
        <p:spPr>
          <a:xfrm>
            <a:off x="2588107" y="4425902"/>
            <a:ext cx="3157497" cy="6495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 name="Rectangle 47">
            <a:extLst>
              <a:ext uri="{FF2B5EF4-FFF2-40B4-BE49-F238E27FC236}">
                <a16:creationId xmlns:a16="http://schemas.microsoft.com/office/drawing/2014/main" id="{FE5712A2-C369-2680-1D89-D265B7C9AEA8}"/>
              </a:ext>
            </a:extLst>
          </p:cNvPr>
          <p:cNvSpPr/>
          <p:nvPr/>
        </p:nvSpPr>
        <p:spPr>
          <a:xfrm>
            <a:off x="6487307" y="2874907"/>
            <a:ext cx="3176176" cy="6495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9" name="Rectangle 48">
            <a:extLst>
              <a:ext uri="{FF2B5EF4-FFF2-40B4-BE49-F238E27FC236}">
                <a16:creationId xmlns:a16="http://schemas.microsoft.com/office/drawing/2014/main" id="{4A8BDC49-FC4B-7E67-9457-E40F749BB403}"/>
              </a:ext>
            </a:extLst>
          </p:cNvPr>
          <p:cNvSpPr/>
          <p:nvPr/>
        </p:nvSpPr>
        <p:spPr>
          <a:xfrm>
            <a:off x="6487803" y="4425011"/>
            <a:ext cx="3177155" cy="6495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by adapting execution per input">
            <a:extLst>
              <a:ext uri="{FF2B5EF4-FFF2-40B4-BE49-F238E27FC236}">
                <a16:creationId xmlns:a16="http://schemas.microsoft.com/office/drawing/2014/main" id="{97B39876-1A37-45D5-E17D-1A24AEDB8C96}"/>
              </a:ext>
            </a:extLst>
          </p:cNvPr>
          <p:cNvSpPr txBox="1"/>
          <p:nvPr/>
        </p:nvSpPr>
        <p:spPr>
          <a:xfrm>
            <a:off x="603250" y="1128036"/>
            <a:ext cx="10985500" cy="1386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oAutofit/>
          </a:bodyPr>
          <a:lstStyle>
            <a:lvl1pPr algn="l" defTabSz="825500">
              <a:defRPr sz="5500">
                <a:solidFill>
                  <a:srgbClr val="000000"/>
                </a:solidFill>
              </a:defRPr>
            </a:lvl1pPr>
          </a:lstStyle>
          <a:p>
            <a:pPr defTabSz="412750" hangingPunct="0"/>
            <a:r>
              <a:rPr lang="en-US" sz="2800" kern="0" dirty="0">
                <a:latin typeface="Helvetica Neue"/>
                <a:ea typeface="Helvetica Neue"/>
                <a:cs typeface="Helvetica Neue"/>
                <a:sym typeface="Helvetica Neue"/>
              </a:rPr>
              <a:t>Do they deliver on their promise?</a:t>
            </a:r>
            <a:endParaRPr sz="2800" kern="0" dirty="0">
              <a:latin typeface="Helvetica Neue"/>
              <a:ea typeface="Helvetica Neue"/>
              <a:cs typeface="Helvetica Neue"/>
              <a:sym typeface="Helvetica Neue"/>
            </a:endParaRPr>
          </a:p>
        </p:txBody>
      </p:sp>
    </p:spTree>
    <p:extLst>
      <p:ext uri="{BB962C8B-B14F-4D97-AF65-F5344CB8AC3E}">
        <p14:creationId xmlns:p14="http://schemas.microsoft.com/office/powerpoint/2010/main" val="246346373"/>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43"/>
                                        </p:tgtEl>
                                      </p:cBhvr>
                                    </p:animEffect>
                                    <p:set>
                                      <p:cBhvr>
                                        <p:cTn id="10" dur="1" fill="hold">
                                          <p:stCondLst>
                                            <p:cond delay="499"/>
                                          </p:stCondLst>
                                        </p:cTn>
                                        <p:tgtEl>
                                          <p:spTgt spid="43"/>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0" nodeType="clickEffect">
                                  <p:stCondLst>
                                    <p:cond delay="0"/>
                                  </p:stCondLst>
                                  <p:childTnLst>
                                    <p:animEffect transition="out" filter="dissolve">
                                      <p:cBhvr>
                                        <p:cTn id="23" dur="500"/>
                                        <p:tgtEl>
                                          <p:spTgt spid="46"/>
                                        </p:tgtEl>
                                      </p:cBhvr>
                                    </p:animEffect>
                                    <p:set>
                                      <p:cBhvr>
                                        <p:cTn id="24" dur="1" fill="hold">
                                          <p:stCondLst>
                                            <p:cond delay="499"/>
                                          </p:stCondLst>
                                        </p:cTn>
                                        <p:tgtEl>
                                          <p:spTgt spid="46"/>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46"/>
                                        </p:tgtEl>
                                        <p:attrNameLst>
                                          <p:attrName>style.visibility</p:attrName>
                                        </p:attrNameLst>
                                      </p:cBhvr>
                                      <p:to>
                                        <p:strVal val="visible"/>
                                      </p:to>
                                    </p:set>
                                    <p:animEffect transition="in" filter="dissolve">
                                      <p:cBhvr>
                                        <p:cTn id="41"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678FD-24FA-DC78-7202-BA896C841102}"/>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5AFC3360-9E17-AAAC-4C99-84A74B553F71}"/>
              </a:ext>
            </a:extLst>
          </p:cNvPr>
          <p:cNvSpPr txBox="1">
            <a:spLocks noGrp="1"/>
          </p:cNvSpPr>
          <p:nvPr>
            <p:ph type="title"/>
          </p:nvPr>
        </p:nvSpPr>
        <p:spPr>
          <a:xfrm>
            <a:off x="603250" y="538680"/>
            <a:ext cx="10985500" cy="716582"/>
          </a:xfrm>
          <a:prstGeom prst="rect">
            <a:avLst/>
          </a:prstGeom>
        </p:spPr>
        <p:txBody>
          <a:bodyPr>
            <a:normAutofit/>
          </a:bodyPr>
          <a:lstStyle/>
          <a:p>
            <a:r>
              <a:rPr lang="en-US" sz="4000" dirty="0"/>
              <a:t>Challenges of Early Exiting </a:t>
            </a:r>
            <a:endParaRPr sz="4000" dirty="0"/>
          </a:p>
        </p:txBody>
      </p:sp>
      <p:sp>
        <p:nvSpPr>
          <p:cNvPr id="251" name="Line">
            <a:extLst>
              <a:ext uri="{FF2B5EF4-FFF2-40B4-BE49-F238E27FC236}">
                <a16:creationId xmlns:a16="http://schemas.microsoft.com/office/drawing/2014/main" id="{B304F6E9-DB9E-EB23-5FAD-9AC5F2A93DEE}"/>
              </a:ext>
            </a:extLst>
          </p:cNvPr>
          <p:cNvSpPr/>
          <p:nvPr/>
        </p:nvSpPr>
        <p:spPr>
          <a:xfrm flipH="1">
            <a:off x="4078005" y="4747723"/>
            <a:ext cx="1347798" cy="1"/>
          </a:xfrm>
          <a:prstGeom prst="line">
            <a:avLst/>
          </a:prstGeom>
          <a:ln w="190500">
            <a:solidFill>
              <a:schemeClr val="accent5">
                <a:hueOff val="-82419"/>
                <a:satOff val="-9513"/>
                <a:lumOff val="-16343"/>
              </a:schemeClr>
            </a:solidFill>
            <a:miter lim="400000"/>
          </a:ln>
        </p:spPr>
        <p:txBody>
          <a:bodyPr lIns="25400" tIns="25400" rIns="25400" bIns="25400" anchor="ct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C521B10F-D85C-E965-F8F8-7376BC856302}"/>
              </a:ext>
            </a:extLst>
          </p:cNvPr>
          <p:cNvSpPr/>
          <p:nvPr/>
        </p:nvSpPr>
        <p:spPr>
          <a:xfrm>
            <a:off x="2595033" y="4035119"/>
            <a:ext cx="3221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49462DCC-DF19-F802-86F1-EF38D4BA0BBC}"/>
              </a:ext>
            </a:extLst>
          </p:cNvPr>
          <p:cNvSpPr/>
          <p:nvPr/>
        </p:nvSpPr>
        <p:spPr>
          <a:xfrm>
            <a:off x="2595032" y="4648377"/>
            <a:ext cx="3221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87CCEB23-DE4B-AC54-5EC4-A4D013ADE3CE}"/>
              </a:ext>
            </a:extLst>
          </p:cNvPr>
          <p:cNvSpPr/>
          <p:nvPr/>
        </p:nvSpPr>
        <p:spPr>
          <a:xfrm>
            <a:off x="6490776" y="4035119"/>
            <a:ext cx="3221567" cy="660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3" name="Picture 2">
            <a:extLst>
              <a:ext uri="{FF2B5EF4-FFF2-40B4-BE49-F238E27FC236}">
                <a16:creationId xmlns:a16="http://schemas.microsoft.com/office/drawing/2014/main" id="{DE6CEF6C-941D-2A73-3FF5-1EAD275AD7BB}"/>
              </a:ext>
            </a:extLst>
          </p:cNvPr>
          <p:cNvPicPr>
            <a:picLocks noChangeAspect="1"/>
          </p:cNvPicPr>
          <p:nvPr/>
        </p:nvPicPr>
        <p:blipFill>
          <a:blip r:embed="rId3"/>
          <a:stretch>
            <a:fillRect/>
          </a:stretch>
        </p:blipFill>
        <p:spPr>
          <a:xfrm>
            <a:off x="1987378" y="2471178"/>
            <a:ext cx="8217243" cy="3548622"/>
          </a:xfrm>
          <a:prstGeom prst="rect">
            <a:avLst/>
          </a:prstGeom>
        </p:spPr>
      </p:pic>
      <p:sp>
        <p:nvSpPr>
          <p:cNvPr id="7" name="by adapting execution per input">
            <a:extLst>
              <a:ext uri="{FF2B5EF4-FFF2-40B4-BE49-F238E27FC236}">
                <a16:creationId xmlns:a16="http://schemas.microsoft.com/office/drawing/2014/main" id="{9F30FDD0-80BA-4358-A4CD-9A248A46A574}"/>
              </a:ext>
            </a:extLst>
          </p:cNvPr>
          <p:cNvSpPr txBox="1"/>
          <p:nvPr/>
        </p:nvSpPr>
        <p:spPr>
          <a:xfrm>
            <a:off x="603250" y="1356636"/>
            <a:ext cx="10985500" cy="1386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oAutofit/>
          </a:bodyPr>
          <a:lstStyle>
            <a:lvl1pPr algn="l" defTabSz="825500">
              <a:defRPr sz="5500">
                <a:solidFill>
                  <a:srgbClr val="000000"/>
                </a:solidFill>
              </a:defRPr>
            </a:lvl1pPr>
          </a:lstStyle>
          <a:p>
            <a:pPr defTabSz="412750" hangingPunct="0"/>
            <a:r>
              <a:rPr lang="en-US" sz="2800" kern="0" dirty="0">
                <a:latin typeface="Helvetica Neue"/>
                <a:ea typeface="Helvetica Neue"/>
                <a:cs typeface="Helvetica Neue"/>
                <a:sym typeface="Helvetica Neue"/>
              </a:rPr>
              <a:t>Batch size </a:t>
            </a:r>
            <a:r>
              <a:rPr lang="en-US" sz="2800" kern="0" dirty="0">
                <a:solidFill>
                  <a:srgbClr val="C00000"/>
                </a:solidFill>
                <a:latin typeface="Helvetica Neue"/>
                <a:ea typeface="Helvetica Neue"/>
                <a:cs typeface="Helvetica Neue"/>
                <a:sym typeface="Helvetica Neue"/>
              </a:rPr>
              <a:t>shrinks</a:t>
            </a:r>
            <a:r>
              <a:rPr lang="en-US" sz="2800" kern="0" dirty="0">
                <a:latin typeface="Helvetica Neue"/>
                <a:ea typeface="Helvetica Neue"/>
                <a:cs typeface="Helvetica Neue"/>
                <a:sym typeface="Helvetica Neue"/>
              </a:rPr>
              <a:t> during execution due to inputs exiting, resulting in significant </a:t>
            </a:r>
            <a:r>
              <a:rPr lang="en-US" sz="2800" kern="0" dirty="0">
                <a:solidFill>
                  <a:srgbClr val="C00000"/>
                </a:solidFill>
                <a:latin typeface="Helvetica Neue"/>
                <a:ea typeface="Helvetica Neue"/>
                <a:cs typeface="Helvetica Neue"/>
                <a:sym typeface="Helvetica Neue"/>
              </a:rPr>
              <a:t>underutilization</a:t>
            </a:r>
            <a:r>
              <a:rPr lang="en-US" sz="2800" kern="0" dirty="0">
                <a:latin typeface="Helvetica Neue"/>
                <a:ea typeface="Helvetica Neue"/>
                <a:cs typeface="Helvetica Neue"/>
                <a:sym typeface="Helvetica Neue"/>
              </a:rPr>
              <a:t> of GPUs </a:t>
            </a:r>
            <a:endParaRPr sz="2800" kern="0" dirty="0">
              <a:latin typeface="Helvetica Neue"/>
              <a:ea typeface="Helvetica Neue"/>
              <a:cs typeface="Helvetica Neue"/>
              <a:sym typeface="Helvetica Neue"/>
            </a:endParaRPr>
          </a:p>
        </p:txBody>
      </p:sp>
      <p:sp>
        <p:nvSpPr>
          <p:cNvPr id="21" name="Rectangle 20">
            <a:extLst>
              <a:ext uri="{FF2B5EF4-FFF2-40B4-BE49-F238E27FC236}">
                <a16:creationId xmlns:a16="http://schemas.microsoft.com/office/drawing/2014/main" id="{8A54EBEB-4256-CD83-C1BB-D5EDBBC8028A}"/>
              </a:ext>
            </a:extLst>
          </p:cNvPr>
          <p:cNvSpPr/>
          <p:nvPr/>
        </p:nvSpPr>
        <p:spPr>
          <a:xfrm>
            <a:off x="0" y="6158836"/>
            <a:ext cx="12192000" cy="716582"/>
          </a:xfrm>
          <a:prstGeom prst="rect">
            <a:avLst/>
          </a:prstGeom>
          <a:solidFill>
            <a:srgbClr val="DC3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Early Exits are incompatible with batching!</a:t>
            </a:r>
          </a:p>
        </p:txBody>
      </p:sp>
    </p:spTree>
    <p:extLst>
      <p:ext uri="{BB962C8B-B14F-4D97-AF65-F5344CB8AC3E}">
        <p14:creationId xmlns:p14="http://schemas.microsoft.com/office/powerpoint/2010/main" val="866149381"/>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3E33"/>
        </a:solidFill>
        <a:effectLst/>
      </p:bgPr>
    </p:bg>
    <p:spTree>
      <p:nvGrpSpPr>
        <p:cNvPr id="1" name="">
          <a:extLst>
            <a:ext uri="{FF2B5EF4-FFF2-40B4-BE49-F238E27FC236}">
              <a16:creationId xmlns:a16="http://schemas.microsoft.com/office/drawing/2014/main" id="{A3E836E9-5E1C-FD68-8E46-9EAF2884393B}"/>
            </a:ext>
          </a:extLst>
        </p:cNvPr>
        <p:cNvGrpSpPr/>
        <p:nvPr/>
      </p:nvGrpSpPr>
      <p:grpSpPr>
        <a:xfrm>
          <a:off x="0" y="0"/>
          <a:ext cx="0" cy="0"/>
          <a:chOff x="0" y="0"/>
          <a:chExt cx="0" cy="0"/>
        </a:xfrm>
      </p:grpSpPr>
      <p:sp>
        <p:nvSpPr>
          <p:cNvPr id="245" name="Early Exits Enables Finer-Grained Inference">
            <a:extLst>
              <a:ext uri="{FF2B5EF4-FFF2-40B4-BE49-F238E27FC236}">
                <a16:creationId xmlns:a16="http://schemas.microsoft.com/office/drawing/2014/main" id="{2EB463E4-0B11-4B4A-0FFB-93D5867E0F5B}"/>
              </a:ext>
            </a:extLst>
          </p:cNvPr>
          <p:cNvSpPr txBox="1">
            <a:spLocks noGrp="1"/>
          </p:cNvSpPr>
          <p:nvPr>
            <p:ph type="title"/>
          </p:nvPr>
        </p:nvSpPr>
        <p:spPr>
          <a:xfrm>
            <a:off x="603250" y="2970429"/>
            <a:ext cx="10985500" cy="716582"/>
          </a:xfrm>
          <a:prstGeom prst="rect">
            <a:avLst/>
          </a:prstGeom>
        </p:spPr>
        <p:txBody>
          <a:bodyPr>
            <a:normAutofit/>
          </a:bodyPr>
          <a:lstStyle/>
          <a:p>
            <a:r>
              <a:rPr dirty="0">
                <a:solidFill>
                  <a:schemeClr val="bg1"/>
                </a:solidFill>
              </a:rPr>
              <a:t>E</a:t>
            </a:r>
            <a:r>
              <a:rPr lang="en-US" baseline="30000" dirty="0">
                <a:solidFill>
                  <a:schemeClr val="bg1"/>
                </a:solidFill>
              </a:rPr>
              <a:t>3</a:t>
            </a:r>
            <a:r>
              <a:rPr lang="en-US" dirty="0">
                <a:solidFill>
                  <a:schemeClr val="bg1"/>
                </a:solidFill>
              </a:rPr>
              <a:t>: </a:t>
            </a:r>
            <a:r>
              <a:rPr lang="en-US" u="sng" dirty="0">
                <a:solidFill>
                  <a:schemeClr val="bg1"/>
                </a:solidFill>
              </a:rPr>
              <a:t>E</a:t>
            </a:r>
            <a:r>
              <a:rPr lang="en-US" dirty="0">
                <a:solidFill>
                  <a:schemeClr val="bg1"/>
                </a:solidFill>
              </a:rPr>
              <a:t>fficient </a:t>
            </a:r>
            <a:r>
              <a:rPr lang="en-US" u="sng" dirty="0">
                <a:solidFill>
                  <a:schemeClr val="bg1"/>
                </a:solidFill>
              </a:rPr>
              <a:t>E</a:t>
            </a:r>
            <a:r>
              <a:rPr lang="en-US" dirty="0">
                <a:solidFill>
                  <a:schemeClr val="bg1"/>
                </a:solidFill>
              </a:rPr>
              <a:t>arly-</a:t>
            </a:r>
            <a:r>
              <a:rPr lang="en-US" u="sng" dirty="0">
                <a:solidFill>
                  <a:schemeClr val="bg1"/>
                </a:solidFill>
              </a:rPr>
              <a:t>E</a:t>
            </a:r>
            <a:r>
              <a:rPr lang="en-US" dirty="0">
                <a:solidFill>
                  <a:schemeClr val="bg1"/>
                </a:solidFill>
              </a:rPr>
              <a:t>xits</a:t>
            </a:r>
            <a:endParaRPr dirty="0">
              <a:solidFill>
                <a:schemeClr val="bg1"/>
              </a:solidFill>
            </a:endParaRPr>
          </a:p>
        </p:txBody>
      </p:sp>
      <p:sp>
        <p:nvSpPr>
          <p:cNvPr id="246" name="by adapting execution per input">
            <a:extLst>
              <a:ext uri="{FF2B5EF4-FFF2-40B4-BE49-F238E27FC236}">
                <a16:creationId xmlns:a16="http://schemas.microsoft.com/office/drawing/2014/main" id="{A17B9BA7-8C8B-CD0F-BC5A-B411B5C23FFD}"/>
              </a:ext>
            </a:extLst>
          </p:cNvPr>
          <p:cNvSpPr txBox="1"/>
          <p:nvPr/>
        </p:nvSpPr>
        <p:spPr>
          <a:xfrm>
            <a:off x="666750" y="3572711"/>
            <a:ext cx="11588750" cy="1088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algn="l" defTabSz="825500">
              <a:defRPr sz="5500">
                <a:solidFill>
                  <a:srgbClr val="000000"/>
                </a:solidFill>
              </a:defRPr>
            </a:lvl1pPr>
          </a:lstStyle>
          <a:p>
            <a:pPr defTabSz="412750" hangingPunct="0"/>
            <a:r>
              <a:rPr lang="en-US" sz="2800" i="1" kern="0" dirty="0">
                <a:solidFill>
                  <a:srgbClr val="FFC000"/>
                </a:solidFill>
                <a:latin typeface="Helvetica Neue"/>
                <a:ea typeface="Helvetica Neue"/>
                <a:cs typeface="Helvetica Neue"/>
                <a:sym typeface="Helvetica Neue"/>
              </a:rPr>
              <a:t>Makes EE-DNNs practical, and leverages them to enable high-throughput and cost-effective inference  </a:t>
            </a:r>
            <a:endParaRPr sz="2800" i="1" kern="0" dirty="0">
              <a:solidFill>
                <a:srgbClr val="FFC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455019"/>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2|1.8|1.6|2.4|0.5|0.3|0.6|0.3"/>
</p:tagLst>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15185</TotalTime>
  <Words>3805</Words>
  <Application>Microsoft Macintosh PowerPoint</Application>
  <PresentationFormat>Widescreen</PresentationFormat>
  <Paragraphs>268</Paragraphs>
  <Slides>26</Slides>
  <Notes>26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Avenir Next</vt:lpstr>
      <vt:lpstr>Calibri</vt:lpstr>
      <vt:lpstr>Calibri Light</vt:lpstr>
      <vt:lpstr>Helvetica</vt:lpstr>
      <vt:lpstr>Helvetica Neue</vt:lpstr>
      <vt:lpstr>Helvetica Neue Medium</vt:lpstr>
      <vt:lpstr>Office Theme</vt:lpstr>
      <vt:lpstr>1_Office Theme</vt:lpstr>
      <vt:lpstr>21_BasicWhite</vt:lpstr>
      <vt:lpstr>Improving DNN Inference Throughput Using Practical, Per-Input Compute Adaptation</vt:lpstr>
      <vt:lpstr>PowerPoint Presentation</vt:lpstr>
      <vt:lpstr>PowerPoint Presentation</vt:lpstr>
      <vt:lpstr>Compute Requirements</vt:lpstr>
      <vt:lpstr>Model Compression</vt:lpstr>
      <vt:lpstr>Early Exit Networks</vt:lpstr>
      <vt:lpstr>Benefits of Early Exits</vt:lpstr>
      <vt:lpstr>Challenges of Early Exiting </vt:lpstr>
      <vt:lpstr>E3: Efficient Early-Exits</vt:lpstr>
      <vt:lpstr>E3: Efficient Early-Exits</vt:lpstr>
      <vt:lpstr>1. Observing Exit Profile</vt:lpstr>
      <vt:lpstr>2. Forecasting Exit Profile</vt:lpstr>
      <vt:lpstr>3. Identifying split points</vt:lpstr>
      <vt:lpstr>4. Model-parallel execution</vt:lpstr>
      <vt:lpstr>5. Replicate splits</vt:lpstr>
      <vt:lpstr>E3’s Optimization Problem</vt:lpstr>
      <vt:lpstr>E3: Efficient Early-Exits</vt:lpstr>
      <vt:lpstr>Evaluation</vt:lpstr>
      <vt:lpstr>NLP Models</vt:lpstr>
      <vt:lpstr>Resource Heterogeneity</vt:lpstr>
      <vt:lpstr>Cost Effectiveness</vt:lpstr>
      <vt:lpstr>Compressed Models</vt:lpstr>
      <vt:lpstr>Generative Models: CALM </vt:lpstr>
      <vt:lpstr>Generative Models: Llama Family</vt:lpstr>
      <vt:lpstr>Other Evaluations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dc:title>
  <dc:creator>Chetan Bansal</dc:creator>
  <cp:lastModifiedBy>Anand Iyer</cp:lastModifiedBy>
  <cp:revision>703</cp:revision>
  <dcterms:created xsi:type="dcterms:W3CDTF">2021-09-26T23:33:10Z</dcterms:created>
  <dcterms:modified xsi:type="dcterms:W3CDTF">2024-10-30T18:45:50Z</dcterms:modified>
</cp:coreProperties>
</file>